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image80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684" r:id="rId3"/>
  </p:sldMasterIdLst>
  <p:notesMasterIdLst>
    <p:notesMasterId r:id="rId42"/>
  </p:notesMasterIdLst>
  <p:sldIdLst>
    <p:sldId id="256" r:id="rId4"/>
    <p:sldId id="288" r:id="rId5"/>
    <p:sldId id="290" r:id="rId6"/>
    <p:sldId id="259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9" r:id="rId15"/>
    <p:sldId id="270" r:id="rId16"/>
    <p:sldId id="268" r:id="rId17"/>
    <p:sldId id="272" r:id="rId18"/>
    <p:sldId id="273" r:id="rId19"/>
    <p:sldId id="274" r:id="rId20"/>
    <p:sldId id="275" r:id="rId21"/>
    <p:sldId id="291" r:id="rId22"/>
    <p:sldId id="276" r:id="rId23"/>
    <p:sldId id="277" r:id="rId24"/>
    <p:sldId id="278" r:id="rId25"/>
    <p:sldId id="279" r:id="rId26"/>
    <p:sldId id="280" r:id="rId27"/>
    <p:sldId id="281" r:id="rId28"/>
    <p:sldId id="285" r:id="rId29"/>
    <p:sldId id="283" r:id="rId30"/>
    <p:sldId id="282" r:id="rId31"/>
    <p:sldId id="284" r:id="rId32"/>
    <p:sldId id="299" r:id="rId33"/>
    <p:sldId id="300" r:id="rId34"/>
    <p:sldId id="292" r:id="rId35"/>
    <p:sldId id="293" r:id="rId36"/>
    <p:sldId id="294" r:id="rId37"/>
    <p:sldId id="295" r:id="rId38"/>
    <p:sldId id="296" r:id="rId39"/>
    <p:sldId id="297" r:id="rId40"/>
    <p:sldId id="298" r:id="rId4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9A28"/>
    <a:srgbClr val="4A7C29"/>
    <a:srgbClr val="31521B"/>
    <a:srgbClr val="000080"/>
    <a:srgbClr val="A9D18E"/>
    <a:srgbClr val="FFD966"/>
    <a:srgbClr val="F4B183"/>
    <a:srgbClr val="009999"/>
    <a:srgbClr val="A6A6A6"/>
    <a:srgbClr val="509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3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50C34-D2CD-4A8C-8939-CBDB06CC595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FFCA7-EE04-4B78-A31D-56047F21E1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35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FFCA7-EE04-4B78-A31D-56047F21E1D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58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FFCA7-EE04-4B78-A31D-56047F21E1D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558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FFCA7-EE04-4B78-A31D-56047F21E1D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794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176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825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27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645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79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369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363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040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282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977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41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3133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331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314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291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7495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076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392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972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440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61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25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86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276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715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689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64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92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80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014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15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25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8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3E98B01-9CD7-477E-8FA5-B08E161EC09B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718794D-2570-410F-A407-77B6799CFD77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15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17D46-08CB-4A83-BDD1-E25EC32E4280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C0FC9-B900-4A51-8399-8D010CEEC7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63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EA1F8-E34A-4218-8886-4F05CBD77BB2}" type="datetimeFigureOut">
              <a:rPr lang="fr-FR" smtClean="0"/>
              <a:t>17/09/2019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BF47A-2344-4E33-BD57-0A409A6B5E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76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18" Type="http://schemas.openxmlformats.org/officeDocument/2006/relationships/image" Target="../media/image12.png"/><Relationship Id="rId26" Type="http://schemas.openxmlformats.org/officeDocument/2006/relationships/image" Target="../media/image53.png"/><Relationship Id="rId3" Type="http://schemas.openxmlformats.org/officeDocument/2006/relationships/image" Target="../media/image33.png"/><Relationship Id="rId21" Type="http://schemas.openxmlformats.org/officeDocument/2006/relationships/image" Target="../media/image48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30.jpg"/><Relationship Id="rId25" Type="http://schemas.openxmlformats.org/officeDocument/2006/relationships/image" Target="../media/image52.png"/><Relationship Id="rId2" Type="http://schemas.openxmlformats.org/officeDocument/2006/relationships/image" Target="../media/image32.png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1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23" Type="http://schemas.openxmlformats.org/officeDocument/2006/relationships/image" Target="../media/image50.png"/><Relationship Id="rId10" Type="http://schemas.openxmlformats.org/officeDocument/2006/relationships/image" Target="../media/image40.png"/><Relationship Id="rId19" Type="http://schemas.openxmlformats.org/officeDocument/2006/relationships/image" Target="../media/image46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5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30.jpg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64.png"/><Relationship Id="rId2" Type="http://schemas.openxmlformats.org/officeDocument/2006/relationships/tags" Target="../tags/tag2.xml"/><Relationship Id="rId16" Type="http://schemas.openxmlformats.org/officeDocument/2006/relationships/image" Target="../media/image6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1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29.png"/><Relationship Id="rId1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7.png"/><Relationship Id="rId7" Type="http://schemas.openxmlformats.org/officeDocument/2006/relationships/image" Target="../media/image80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openxmlformats.org/officeDocument/2006/relationships/image" Target="../media/image84.png"/><Relationship Id="rId5" Type="http://schemas.openxmlformats.org/officeDocument/2006/relationships/image" Target="../media/image75.png"/><Relationship Id="rId10" Type="http://schemas.openxmlformats.org/officeDocument/2006/relationships/image" Target="../media/image83.png"/><Relationship Id="rId4" Type="http://schemas.openxmlformats.org/officeDocument/2006/relationships/image" Target="../media/image71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7.png"/><Relationship Id="rId7" Type="http://schemas.openxmlformats.org/officeDocument/2006/relationships/image" Target="../media/image80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7.png"/><Relationship Id="rId7" Type="http://schemas.openxmlformats.org/officeDocument/2006/relationships/image" Target="../media/image80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5" Type="http://schemas.openxmlformats.org/officeDocument/2006/relationships/image" Target="../media/image79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93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demo.geonature.fr/geonature/" TargetMode="External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208784"/>
            <a:ext cx="9144000" cy="2919286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smtClean="0"/>
              <a:t>Valorisation des données de biodiversité</a:t>
            </a:r>
            <a:r>
              <a:rPr lang="fr-FR" sz="4000" dirty="0" smtClean="0"/>
              <a:t> d’une </a:t>
            </a:r>
            <a:r>
              <a:rPr lang="fr-FR" sz="4000" b="1" dirty="0" smtClean="0"/>
              <a:t>application naturaliste </a:t>
            </a:r>
            <a:r>
              <a:rPr lang="fr-FR" sz="4000" dirty="0" smtClean="0"/>
              <a:t>à travers le développement d’un module applicatif « Tableau de bord » et la détection automatique de données atypiques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" y="107379"/>
            <a:ext cx="1943226" cy="9716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223" y="119064"/>
            <a:ext cx="764494" cy="108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345927"/>
            <a:ext cx="1333731" cy="62627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04095" y="4456094"/>
            <a:ext cx="5583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Elsa GUILLEY</a:t>
            </a:r>
          </a:p>
          <a:p>
            <a:pPr algn="ctr"/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Pour l’obtention du diplôme d’ingénieur agronome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5072" y="5587676"/>
            <a:ext cx="408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Maître de stage : Camille MONCHICOURT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Parc national des Ecrins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29389" y="5587676"/>
            <a:ext cx="408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Tuteur école : Léo PICHON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39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3251" r="7105" b="1964"/>
          <a:stretch/>
        </p:blipFill>
        <p:spPr>
          <a:xfrm>
            <a:off x="8905185" y="5945620"/>
            <a:ext cx="1304721" cy="851934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4012410" y="66315"/>
            <a:ext cx="1379045" cy="1012112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3555036" y="1459061"/>
            <a:ext cx="4202169" cy="4054651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4442299" y="1864054"/>
            <a:ext cx="759106" cy="953320"/>
            <a:chOff x="4442299" y="1864054"/>
            <a:chExt cx="759106" cy="953320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717" y="1864054"/>
              <a:ext cx="674688" cy="953320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4540184" y="2252809"/>
              <a:ext cx="627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Suivi habitats</a:t>
              </a:r>
              <a:endParaRPr lang="fr-FR" sz="800" b="1" dirty="0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2299" y="1948067"/>
              <a:ext cx="261918" cy="261918"/>
            </a:xfrm>
            <a:prstGeom prst="rect">
              <a:avLst/>
            </a:prstGeom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16638"/>
          <a:stretch/>
        </p:blipFill>
        <p:spPr>
          <a:xfrm>
            <a:off x="4991480" y="1915450"/>
            <a:ext cx="225522" cy="337994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4178068" y="2824640"/>
            <a:ext cx="789531" cy="953320"/>
            <a:chOff x="4187073" y="2822664"/>
            <a:chExt cx="789531" cy="953320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491" y="2822664"/>
              <a:ext cx="674688" cy="953320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7073" y="2906677"/>
              <a:ext cx="261918" cy="261918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4219208" y="3208061"/>
              <a:ext cx="7573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Contact faune</a:t>
              </a:r>
              <a:endParaRPr lang="fr-FR" sz="800" b="1" dirty="0"/>
            </a:p>
          </p:txBody>
        </p:sp>
      </p:grp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16638"/>
          <a:stretch/>
        </p:blipFill>
        <p:spPr>
          <a:xfrm>
            <a:off x="4798994" y="176502"/>
            <a:ext cx="523882" cy="785152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5036362" y="2622679"/>
            <a:ext cx="759106" cy="953320"/>
            <a:chOff x="5036362" y="2622679"/>
            <a:chExt cx="759106" cy="95332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780" y="2622679"/>
              <a:ext cx="674688" cy="953320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362" y="2706692"/>
              <a:ext cx="261918" cy="261918"/>
            </a:xfrm>
            <a:prstGeom prst="rect">
              <a:avLst/>
            </a:prstGeom>
          </p:spPr>
        </p:pic>
        <p:sp>
          <p:nvSpPr>
            <p:cNvPr id="27" name="ZoneTexte 26"/>
            <p:cNvSpPr txBox="1"/>
            <p:nvPr/>
          </p:nvSpPr>
          <p:spPr>
            <a:xfrm>
              <a:off x="5098478" y="3060329"/>
              <a:ext cx="6934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OccTax</a:t>
              </a:r>
              <a:endParaRPr lang="fr-FR" sz="800" b="1" dirty="0"/>
            </a:p>
          </p:txBody>
        </p:sp>
      </p:grpSp>
      <p:grpSp>
        <p:nvGrpSpPr>
          <p:cNvPr id="97" name="Groupe 96"/>
          <p:cNvGrpSpPr/>
          <p:nvPr/>
        </p:nvGrpSpPr>
        <p:grpSpPr>
          <a:xfrm>
            <a:off x="6981894" y="2267002"/>
            <a:ext cx="759106" cy="953320"/>
            <a:chOff x="6981894" y="2267002"/>
            <a:chExt cx="759106" cy="953320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6312" y="2267002"/>
              <a:ext cx="674688" cy="95332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894" y="2351015"/>
              <a:ext cx="261918" cy="261918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7044010" y="2643692"/>
              <a:ext cx="6934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Flore bryophytes</a:t>
              </a:r>
              <a:endParaRPr lang="fr-FR" sz="800" b="1" dirty="0"/>
            </a:p>
          </p:txBody>
        </p:sp>
      </p:grpSp>
      <p:grpSp>
        <p:nvGrpSpPr>
          <p:cNvPr id="93" name="Groupe 92"/>
          <p:cNvGrpSpPr/>
          <p:nvPr/>
        </p:nvGrpSpPr>
        <p:grpSpPr>
          <a:xfrm>
            <a:off x="6197717" y="2267002"/>
            <a:ext cx="759106" cy="953320"/>
            <a:chOff x="6197717" y="2267002"/>
            <a:chExt cx="759106" cy="953320"/>
          </a:xfrm>
        </p:grpSpPr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135" y="2267002"/>
              <a:ext cx="674688" cy="953320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717" y="2351015"/>
              <a:ext cx="261918" cy="261918"/>
            </a:xfrm>
            <a:prstGeom prst="rect">
              <a:avLst/>
            </a:prstGeom>
          </p:spPr>
        </p:pic>
        <p:sp>
          <p:nvSpPr>
            <p:cNvPr id="33" name="ZoneTexte 32"/>
            <p:cNvSpPr txBox="1"/>
            <p:nvPr/>
          </p:nvSpPr>
          <p:spPr>
            <a:xfrm>
              <a:off x="6259833" y="2643692"/>
              <a:ext cx="6934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Suivi aigle royal</a:t>
              </a:r>
              <a:endParaRPr lang="fr-FR" sz="800" b="1" dirty="0"/>
            </a:p>
          </p:txBody>
        </p:sp>
      </p:grpSp>
      <p:grpSp>
        <p:nvGrpSpPr>
          <p:cNvPr id="103" name="Groupe 102"/>
          <p:cNvGrpSpPr/>
          <p:nvPr/>
        </p:nvGrpSpPr>
        <p:grpSpPr>
          <a:xfrm>
            <a:off x="8196354" y="2619413"/>
            <a:ext cx="732727" cy="953320"/>
            <a:chOff x="8196354" y="2619413"/>
            <a:chExt cx="732727" cy="953320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4393" y="2619413"/>
              <a:ext cx="674688" cy="953320"/>
            </a:xfrm>
            <a:prstGeom prst="rect">
              <a:avLst/>
            </a:prstGeom>
          </p:spPr>
        </p:pic>
        <p:sp>
          <p:nvSpPr>
            <p:cNvPr id="35" name="ZoneTexte 34"/>
            <p:cNvSpPr txBox="1"/>
            <p:nvPr/>
          </p:nvSpPr>
          <p:spPr>
            <a:xfrm>
              <a:off x="8232091" y="2996103"/>
              <a:ext cx="6934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Suivi chiroptères</a:t>
              </a:r>
              <a:endParaRPr lang="fr-FR" sz="800" b="1" dirty="0"/>
            </a:p>
          </p:txBody>
        </p: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354" y="2714745"/>
              <a:ext cx="260215" cy="260215"/>
            </a:xfrm>
            <a:prstGeom prst="rect">
              <a:avLst/>
            </a:prstGeom>
          </p:spPr>
        </p:pic>
      </p:grpSp>
      <p:grpSp>
        <p:nvGrpSpPr>
          <p:cNvPr id="100" name="Groupe 99"/>
          <p:cNvGrpSpPr/>
          <p:nvPr/>
        </p:nvGrpSpPr>
        <p:grpSpPr>
          <a:xfrm>
            <a:off x="7871429" y="1703124"/>
            <a:ext cx="769002" cy="953320"/>
            <a:chOff x="7871429" y="1703124"/>
            <a:chExt cx="769002" cy="953320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5743" y="1703124"/>
              <a:ext cx="674688" cy="953320"/>
            </a:xfrm>
            <a:prstGeom prst="rect">
              <a:avLst/>
            </a:prstGeom>
          </p:spPr>
        </p:pic>
        <p:sp>
          <p:nvSpPr>
            <p:cNvPr id="38" name="ZoneTexte 37"/>
            <p:cNvSpPr txBox="1"/>
            <p:nvPr/>
          </p:nvSpPr>
          <p:spPr>
            <a:xfrm>
              <a:off x="7943441" y="2079814"/>
              <a:ext cx="6934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Grands prédateurs</a:t>
              </a:r>
              <a:endParaRPr lang="fr-FR" sz="800" b="1" dirty="0"/>
            </a:p>
          </p:txBody>
        </p:sp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1429" y="1756495"/>
              <a:ext cx="326226" cy="326226"/>
            </a:xfrm>
            <a:prstGeom prst="rect">
              <a:avLst/>
            </a:prstGeom>
          </p:spPr>
        </p:pic>
      </p:grpSp>
      <p:grpSp>
        <p:nvGrpSpPr>
          <p:cNvPr id="101" name="Groupe 100"/>
          <p:cNvGrpSpPr/>
          <p:nvPr/>
        </p:nvGrpSpPr>
        <p:grpSpPr>
          <a:xfrm>
            <a:off x="8724919" y="1864054"/>
            <a:ext cx="759995" cy="953320"/>
            <a:chOff x="8724919" y="1864054"/>
            <a:chExt cx="759995" cy="953320"/>
          </a:xfrm>
        </p:grpSpPr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0226" y="1864054"/>
              <a:ext cx="674688" cy="953320"/>
            </a:xfrm>
            <a:prstGeom prst="rect">
              <a:avLst/>
            </a:prstGeom>
          </p:spPr>
        </p:pic>
        <p:sp>
          <p:nvSpPr>
            <p:cNvPr id="41" name="ZoneTexte 40"/>
            <p:cNvSpPr txBox="1"/>
            <p:nvPr/>
          </p:nvSpPr>
          <p:spPr>
            <a:xfrm>
              <a:off x="8787924" y="2240744"/>
              <a:ext cx="6934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Lièvre variable</a:t>
              </a:r>
              <a:endParaRPr lang="fr-FR" sz="800" b="1" dirty="0"/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8724919" y="1938410"/>
              <a:ext cx="271423" cy="257588"/>
              <a:chOff x="4077558" y="2375704"/>
              <a:chExt cx="271423" cy="257588"/>
            </a:xfrm>
          </p:grpSpPr>
          <p:sp>
            <p:nvSpPr>
              <p:cNvPr id="43" name="Ellipse 42"/>
              <p:cNvSpPr/>
              <p:nvPr/>
            </p:nvSpPr>
            <p:spPr>
              <a:xfrm>
                <a:off x="4164255" y="2421766"/>
                <a:ext cx="98031" cy="15747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4" name="Image 4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7558" y="2375704"/>
                <a:ext cx="271423" cy="257588"/>
              </a:xfrm>
              <a:prstGeom prst="rect">
                <a:avLst/>
              </a:prstGeom>
            </p:spPr>
          </p:pic>
        </p:grpSp>
      </p:grpSp>
      <p:grpSp>
        <p:nvGrpSpPr>
          <p:cNvPr id="105" name="Groupe 104"/>
          <p:cNvGrpSpPr/>
          <p:nvPr/>
        </p:nvGrpSpPr>
        <p:grpSpPr>
          <a:xfrm>
            <a:off x="8989402" y="2841101"/>
            <a:ext cx="770131" cy="953320"/>
            <a:chOff x="8989402" y="2841101"/>
            <a:chExt cx="770131" cy="953320"/>
          </a:xfrm>
        </p:grpSpPr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2262" y="2841101"/>
              <a:ext cx="674688" cy="953320"/>
            </a:xfrm>
            <a:prstGeom prst="rect">
              <a:avLst/>
            </a:prstGeom>
          </p:spPr>
        </p:pic>
        <p:sp>
          <p:nvSpPr>
            <p:cNvPr id="46" name="ZoneTexte 45"/>
            <p:cNvSpPr txBox="1"/>
            <p:nvPr/>
          </p:nvSpPr>
          <p:spPr>
            <a:xfrm>
              <a:off x="9066056" y="3177405"/>
              <a:ext cx="6934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Partenaires</a:t>
              </a:r>
            </a:p>
          </p:txBody>
        </p:sp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9402" y="2888376"/>
              <a:ext cx="326226" cy="326226"/>
            </a:xfrm>
            <a:prstGeom prst="rect">
              <a:avLst/>
            </a:prstGeom>
          </p:spPr>
        </p:pic>
        <p:sp>
          <p:nvSpPr>
            <p:cNvPr id="48" name="ZoneTexte 47"/>
            <p:cNvSpPr txBox="1"/>
            <p:nvPr/>
          </p:nvSpPr>
          <p:spPr>
            <a:xfrm>
              <a:off x="9169830" y="3308109"/>
              <a:ext cx="5117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smtClean="0"/>
                <a:t>CBNA, LPO…</a:t>
              </a:r>
              <a:endParaRPr lang="fr-FR" sz="800" dirty="0"/>
            </a:p>
          </p:txBody>
        </p:sp>
      </p:grpSp>
      <p:grpSp>
        <p:nvGrpSpPr>
          <p:cNvPr id="102" name="Groupe 101"/>
          <p:cNvGrpSpPr/>
          <p:nvPr/>
        </p:nvGrpSpPr>
        <p:grpSpPr>
          <a:xfrm>
            <a:off x="9541649" y="2060864"/>
            <a:ext cx="790934" cy="953320"/>
            <a:chOff x="9541649" y="2060864"/>
            <a:chExt cx="790934" cy="953320"/>
          </a:xfrm>
        </p:grpSpPr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6067" y="2060864"/>
              <a:ext cx="674688" cy="953320"/>
            </a:xfrm>
            <a:prstGeom prst="rect">
              <a:avLst/>
            </a:prstGeom>
          </p:spPr>
        </p:pic>
        <p:pic>
          <p:nvPicPr>
            <p:cNvPr id="50" name="Image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1649" y="2144877"/>
              <a:ext cx="261918" cy="261918"/>
            </a:xfrm>
            <a:prstGeom prst="rect">
              <a:avLst/>
            </a:prstGeom>
          </p:spPr>
        </p:pic>
        <p:sp>
          <p:nvSpPr>
            <p:cNvPr id="51" name="ZoneTexte 50"/>
            <p:cNvSpPr txBox="1"/>
            <p:nvPr/>
          </p:nvSpPr>
          <p:spPr>
            <a:xfrm>
              <a:off x="9575187" y="2442186"/>
              <a:ext cx="7573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SICEN</a:t>
              </a:r>
            </a:p>
            <a:p>
              <a:pPr algn="ctr"/>
              <a:r>
                <a:rPr lang="fr-FR" sz="800" b="1" dirty="0" smtClean="0"/>
                <a:t>(ObsOcc)</a:t>
              </a:r>
              <a:endParaRPr lang="fr-FR" sz="800" b="1" dirty="0"/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6578662" y="1459061"/>
            <a:ext cx="759106" cy="953320"/>
            <a:chOff x="6578662" y="1459061"/>
            <a:chExt cx="759106" cy="953320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080" y="1459061"/>
              <a:ext cx="674688" cy="953320"/>
            </a:xfrm>
            <a:prstGeom prst="rect">
              <a:avLst/>
            </a:prstGeom>
          </p:spPr>
        </p:pic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662" y="1543074"/>
              <a:ext cx="261918" cy="261918"/>
            </a:xfrm>
            <a:prstGeom prst="rect">
              <a:avLst/>
            </a:prstGeom>
          </p:spPr>
        </p:pic>
        <p:sp>
          <p:nvSpPr>
            <p:cNvPr id="54" name="ZoneTexte 53"/>
            <p:cNvSpPr txBox="1"/>
            <p:nvPr/>
          </p:nvSpPr>
          <p:spPr>
            <a:xfrm>
              <a:off x="6663080" y="1843128"/>
              <a:ext cx="6527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Flore station</a:t>
              </a:r>
              <a:endParaRPr lang="fr-FR" sz="800" b="1" dirty="0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3618724" y="2044519"/>
            <a:ext cx="759106" cy="953320"/>
            <a:chOff x="3618724" y="2044519"/>
            <a:chExt cx="759106" cy="953320"/>
          </a:xfrm>
        </p:grpSpPr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142" y="2044519"/>
              <a:ext cx="674688" cy="953320"/>
            </a:xfrm>
            <a:prstGeom prst="rect">
              <a:avLst/>
            </a:prstGeom>
          </p:spPr>
        </p:pic>
        <p:sp>
          <p:nvSpPr>
            <p:cNvPr id="56" name="ZoneTexte 55"/>
            <p:cNvSpPr txBox="1"/>
            <p:nvPr/>
          </p:nvSpPr>
          <p:spPr>
            <a:xfrm>
              <a:off x="3716609" y="2433274"/>
              <a:ext cx="6275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Mortalité faune</a:t>
              </a:r>
              <a:endParaRPr lang="fr-FR" sz="800" b="1" dirty="0"/>
            </a:p>
          </p:txBody>
        </p:sp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724" y="2128532"/>
              <a:ext cx="261918" cy="261918"/>
            </a:xfrm>
            <a:prstGeom prst="rect">
              <a:avLst/>
            </a:prstGeom>
          </p:spPr>
        </p:pic>
      </p:grpSp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16638"/>
          <a:stretch/>
        </p:blipFill>
        <p:spPr>
          <a:xfrm>
            <a:off x="4167905" y="2095915"/>
            <a:ext cx="225522" cy="337994"/>
          </a:xfrm>
          <a:prstGeom prst="rect">
            <a:avLst/>
          </a:prstGeom>
        </p:spPr>
      </p:pic>
      <p:sp>
        <p:nvSpPr>
          <p:cNvPr id="59" name="ZoneTexte 58"/>
          <p:cNvSpPr txBox="1"/>
          <p:nvPr/>
        </p:nvSpPr>
        <p:spPr>
          <a:xfrm>
            <a:off x="3547416" y="5149590"/>
            <a:ext cx="11734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chemeClr val="accent1">
                    <a:lumMod val="50000"/>
                  </a:schemeClr>
                </a:solidFill>
              </a:rPr>
              <a:t>GeoNature</a:t>
            </a:r>
            <a:endParaRPr lang="fr-FR" sz="1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60" name="Connecteur droit avec flèche 59"/>
          <p:cNvCxnSpPr/>
          <p:nvPr/>
        </p:nvCxnSpPr>
        <p:spPr>
          <a:xfrm>
            <a:off x="6998265" y="3177405"/>
            <a:ext cx="0" cy="95825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 flipH="1">
            <a:off x="7344838" y="3524073"/>
            <a:ext cx="1568239" cy="718129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/>
          <p:cNvSpPr txBox="1"/>
          <p:nvPr/>
        </p:nvSpPr>
        <p:spPr>
          <a:xfrm>
            <a:off x="3827730" y="353744"/>
            <a:ext cx="1241814" cy="460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GeoNature mobile</a:t>
            </a:r>
            <a:endParaRPr lang="fr-FR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63" name="Connecteur droit avec flèche 62"/>
          <p:cNvCxnSpPr/>
          <p:nvPr/>
        </p:nvCxnSpPr>
        <p:spPr>
          <a:xfrm>
            <a:off x="4701932" y="1095438"/>
            <a:ext cx="0" cy="79200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age 63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33" y="1111031"/>
            <a:ext cx="324000" cy="324000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5285029" y="1709028"/>
            <a:ext cx="789943" cy="953320"/>
            <a:chOff x="5285029" y="1709028"/>
            <a:chExt cx="789943" cy="953320"/>
          </a:xfrm>
        </p:grpSpPr>
        <p:pic>
          <p:nvPicPr>
            <p:cNvPr id="65" name="Image 6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47" y="1709028"/>
              <a:ext cx="674688" cy="953320"/>
            </a:xfrm>
            <a:prstGeom prst="rect">
              <a:avLst/>
            </a:prstGeom>
          </p:spPr>
        </p:pic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5029" y="1793041"/>
              <a:ext cx="261918" cy="261918"/>
            </a:xfrm>
            <a:prstGeom prst="rect">
              <a:avLst/>
            </a:prstGeom>
          </p:spPr>
        </p:pic>
        <p:sp>
          <p:nvSpPr>
            <p:cNvPr id="68" name="ZoneTexte 67"/>
            <p:cNvSpPr txBox="1"/>
            <p:nvPr/>
          </p:nvSpPr>
          <p:spPr>
            <a:xfrm>
              <a:off x="5317576" y="2090117"/>
              <a:ext cx="7573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smtClean="0"/>
                <a:t>Flore prioritaire</a:t>
              </a:r>
              <a:endParaRPr lang="fr-FR" sz="800" b="1" dirty="0"/>
            </a:p>
          </p:txBody>
        </p:sp>
      </p:grpSp>
      <p:sp>
        <p:nvSpPr>
          <p:cNvPr id="69" name="Rectangle à coins arrondis 68"/>
          <p:cNvSpPr/>
          <p:nvPr/>
        </p:nvSpPr>
        <p:spPr>
          <a:xfrm>
            <a:off x="5751814" y="66314"/>
            <a:ext cx="1046095" cy="1009485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C00000">
                <a:alpha val="69804"/>
              </a:srgb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ZoneTexte 70"/>
          <p:cNvSpPr txBox="1"/>
          <p:nvPr/>
        </p:nvSpPr>
        <p:spPr>
          <a:xfrm>
            <a:off x="5656120" y="105529"/>
            <a:ext cx="1241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C00000"/>
                </a:solidFill>
              </a:rPr>
              <a:t>UsersHub</a:t>
            </a:r>
            <a:endParaRPr lang="fr-FR" sz="1200" b="1" dirty="0">
              <a:solidFill>
                <a:srgbClr val="C00000"/>
              </a:solidFill>
            </a:endParaRPr>
          </a:p>
        </p:txBody>
      </p:sp>
      <p:sp>
        <p:nvSpPr>
          <p:cNvPr id="72" name="Rectangle à coins arrondis 71"/>
          <p:cNvSpPr/>
          <p:nvPr/>
        </p:nvSpPr>
        <p:spPr>
          <a:xfrm>
            <a:off x="7148090" y="66314"/>
            <a:ext cx="1046095" cy="1009485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C00000">
                <a:alpha val="69804"/>
              </a:srgb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ZoneTexte 73"/>
          <p:cNvSpPr txBox="1"/>
          <p:nvPr/>
        </p:nvSpPr>
        <p:spPr>
          <a:xfrm>
            <a:off x="7052396" y="105529"/>
            <a:ext cx="1241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rgbClr val="C00000"/>
                </a:solidFill>
              </a:rPr>
              <a:t>TaxHub</a:t>
            </a:r>
            <a:endParaRPr lang="fr-FR" sz="1200" b="1" dirty="0">
              <a:solidFill>
                <a:srgbClr val="C00000"/>
              </a:solidFill>
            </a:endParaRPr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83" y="3525528"/>
            <a:ext cx="288000" cy="288000"/>
          </a:xfrm>
          <a:prstGeom prst="rect">
            <a:avLst/>
          </a:prstGeom>
        </p:spPr>
      </p:pic>
      <p:cxnSp>
        <p:nvCxnSpPr>
          <p:cNvPr id="76" name="Connecteur droit avec flèche 75"/>
          <p:cNvCxnSpPr/>
          <p:nvPr/>
        </p:nvCxnSpPr>
        <p:spPr>
          <a:xfrm>
            <a:off x="6575871" y="1092178"/>
            <a:ext cx="0" cy="36000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e 106"/>
          <p:cNvGrpSpPr/>
          <p:nvPr/>
        </p:nvGrpSpPr>
        <p:grpSpPr>
          <a:xfrm>
            <a:off x="6006291" y="308420"/>
            <a:ext cx="561960" cy="794037"/>
            <a:chOff x="6006291" y="308420"/>
            <a:chExt cx="561960" cy="794037"/>
          </a:xfrm>
        </p:grpSpPr>
        <p:pic>
          <p:nvPicPr>
            <p:cNvPr id="70" name="Image 69"/>
            <p:cNvPicPr>
              <a:picLocks noChangeAspect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291" y="308420"/>
              <a:ext cx="561960" cy="794037"/>
            </a:xfrm>
            <a:prstGeom prst="rect">
              <a:avLst/>
            </a:prstGeom>
          </p:spPr>
        </p:pic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762" y="642524"/>
              <a:ext cx="279144" cy="279144"/>
            </a:xfrm>
            <a:prstGeom prst="rect">
              <a:avLst/>
            </a:prstGeom>
          </p:spPr>
        </p:pic>
      </p:grpSp>
      <p:pic>
        <p:nvPicPr>
          <p:cNvPr id="78" name="Image 7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5960">
            <a:off x="7846300" y="3881451"/>
            <a:ext cx="704850" cy="281940"/>
          </a:xfrm>
          <a:prstGeom prst="rect">
            <a:avLst/>
          </a:prstGeom>
        </p:spPr>
      </p:pic>
      <p:sp>
        <p:nvSpPr>
          <p:cNvPr id="79" name="ZoneTexte 78"/>
          <p:cNvSpPr txBox="1"/>
          <p:nvPr/>
        </p:nvSpPr>
        <p:spPr>
          <a:xfrm rot="1470354">
            <a:off x="5584543" y="3621247"/>
            <a:ext cx="6934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1">
                    <a:lumMod val="50000"/>
                  </a:schemeClr>
                </a:solidFill>
              </a:rPr>
              <a:t>Triggers</a:t>
            </a:r>
            <a:endParaRPr lang="fr-FR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0" name="ZoneTexte 79"/>
          <p:cNvSpPr txBox="1"/>
          <p:nvPr/>
        </p:nvSpPr>
        <p:spPr>
          <a:xfrm rot="16200000">
            <a:off x="6484574" y="3429588"/>
            <a:ext cx="6934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>
                <a:solidFill>
                  <a:schemeClr val="accent1">
                    <a:lumMod val="50000"/>
                  </a:schemeClr>
                </a:solidFill>
              </a:rPr>
              <a:t>Triggers</a:t>
            </a:r>
            <a:endParaRPr lang="fr-FR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4" name="Connecteur droit avec flèche 83"/>
          <p:cNvCxnSpPr/>
          <p:nvPr/>
        </p:nvCxnSpPr>
        <p:spPr>
          <a:xfrm>
            <a:off x="7490843" y="5402116"/>
            <a:ext cx="377104" cy="605191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Image 84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30" y="5649490"/>
            <a:ext cx="288000" cy="288000"/>
          </a:xfrm>
          <a:prstGeom prst="rect">
            <a:avLst/>
          </a:prstGeom>
        </p:spPr>
      </p:pic>
      <p:cxnSp>
        <p:nvCxnSpPr>
          <p:cNvPr id="86" name="Connecteur droit avec flèche 85"/>
          <p:cNvCxnSpPr/>
          <p:nvPr/>
        </p:nvCxnSpPr>
        <p:spPr>
          <a:xfrm>
            <a:off x="5065943" y="3518337"/>
            <a:ext cx="1568239" cy="718129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/>
          <p:nvPr/>
        </p:nvCxnSpPr>
        <p:spPr>
          <a:xfrm>
            <a:off x="7385473" y="1092286"/>
            <a:ext cx="0" cy="360000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 flipH="1">
            <a:off x="6120376" y="5400505"/>
            <a:ext cx="404668" cy="606802"/>
          </a:xfrm>
          <a:prstGeom prst="straightConnector1">
            <a:avLst/>
          </a:prstGeom>
          <a:ln w="76200">
            <a:solidFill>
              <a:schemeClr val="bg1">
                <a:lumMod val="65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Image 8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72" y="6059240"/>
            <a:ext cx="570599" cy="655297"/>
          </a:xfrm>
          <a:prstGeom prst="rect">
            <a:avLst/>
          </a:prstGeom>
        </p:spPr>
      </p:pic>
      <p:sp>
        <p:nvSpPr>
          <p:cNvPr id="90" name="ZoneTexte 89"/>
          <p:cNvSpPr txBox="1"/>
          <p:nvPr/>
        </p:nvSpPr>
        <p:spPr>
          <a:xfrm>
            <a:off x="5626788" y="6021675"/>
            <a:ext cx="156277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Partenaires</a:t>
            </a:r>
          </a:p>
          <a:p>
            <a:r>
              <a:rPr lang="fr-FR" sz="900" dirty="0" smtClean="0"/>
              <a:t>LPO</a:t>
            </a:r>
          </a:p>
          <a:p>
            <a:r>
              <a:rPr lang="fr-FR" sz="900" dirty="0" smtClean="0"/>
              <a:t>SINP régional (SILENE PACA)</a:t>
            </a:r>
          </a:p>
          <a:p>
            <a:r>
              <a:rPr lang="fr-FR" sz="900" dirty="0" smtClean="0"/>
              <a:t>INPN</a:t>
            </a:r>
            <a:endParaRPr lang="fr-FR" sz="900" dirty="0"/>
          </a:p>
        </p:txBody>
      </p:sp>
      <p:grpSp>
        <p:nvGrpSpPr>
          <p:cNvPr id="109" name="Groupe 108"/>
          <p:cNvGrpSpPr/>
          <p:nvPr/>
        </p:nvGrpSpPr>
        <p:grpSpPr>
          <a:xfrm>
            <a:off x="7583315" y="5820507"/>
            <a:ext cx="1346183" cy="849354"/>
            <a:chOff x="7583315" y="5820507"/>
            <a:chExt cx="1346183" cy="849354"/>
          </a:xfrm>
        </p:grpSpPr>
        <p:sp>
          <p:nvSpPr>
            <p:cNvPr id="81" name="Rectangle à coins arrondis 80"/>
            <p:cNvSpPr/>
            <p:nvPr/>
          </p:nvSpPr>
          <p:spPr>
            <a:xfrm>
              <a:off x="7607425" y="6077725"/>
              <a:ext cx="1187018" cy="592136"/>
            </a:xfrm>
            <a:prstGeom prst="roundRect">
              <a:avLst>
                <a:gd name="adj" fmla="val 4521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8000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7583315" y="6115721"/>
              <a:ext cx="12418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rgbClr val="800080"/>
                  </a:solidFill>
                </a:rPr>
                <a:t>GeoNature Atlas</a:t>
              </a:r>
              <a:endParaRPr lang="fr-FR" sz="1200" b="1" dirty="0">
                <a:solidFill>
                  <a:srgbClr val="800080"/>
                </a:solidFill>
              </a:endParaRPr>
            </a:p>
          </p:txBody>
        </p:sp>
        <p:pic>
          <p:nvPicPr>
            <p:cNvPr id="83" name="Image 8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983" y="5820507"/>
              <a:ext cx="350515" cy="350515"/>
            </a:xfrm>
            <a:prstGeom prst="rect">
              <a:avLst/>
            </a:prstGeom>
          </p:spPr>
        </p:pic>
        <p:pic>
          <p:nvPicPr>
            <p:cNvPr id="91" name="Image 9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464" y="6351746"/>
              <a:ext cx="1029360" cy="219106"/>
            </a:xfrm>
            <a:prstGeom prst="rect">
              <a:avLst/>
            </a:prstGeom>
          </p:spPr>
        </p:pic>
      </p:grpSp>
      <p:grpSp>
        <p:nvGrpSpPr>
          <p:cNvPr id="108" name="Groupe 107"/>
          <p:cNvGrpSpPr/>
          <p:nvPr/>
        </p:nvGrpSpPr>
        <p:grpSpPr>
          <a:xfrm>
            <a:off x="7092533" y="308420"/>
            <a:ext cx="1173480" cy="794037"/>
            <a:chOff x="7092533" y="308420"/>
            <a:chExt cx="1173480" cy="794037"/>
          </a:xfrm>
        </p:grpSpPr>
        <p:pic>
          <p:nvPicPr>
            <p:cNvPr id="73" name="Image 72"/>
            <p:cNvPicPr>
              <a:picLocks noChangeAspect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567" y="308420"/>
              <a:ext cx="561960" cy="794037"/>
            </a:xfrm>
            <a:prstGeom prst="rect">
              <a:avLst/>
            </a:prstGeom>
          </p:spPr>
        </p:pic>
        <p:sp>
          <p:nvSpPr>
            <p:cNvPr id="92" name="ZoneTexte 91"/>
            <p:cNvSpPr txBox="1"/>
            <p:nvPr/>
          </p:nvSpPr>
          <p:spPr>
            <a:xfrm>
              <a:off x="7092533" y="660683"/>
              <a:ext cx="11734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300" b="1" dirty="0" smtClean="0">
                  <a:solidFill>
                    <a:schemeClr val="bg1"/>
                  </a:solidFill>
                </a:rPr>
                <a:t>INPN</a:t>
              </a:r>
              <a:endParaRPr lang="fr-FR" sz="13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5" name="Image 9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9" y="184525"/>
            <a:ext cx="2052000" cy="1252520"/>
          </a:xfrm>
          <a:prstGeom prst="rect">
            <a:avLst/>
          </a:prstGeom>
        </p:spPr>
      </p:pic>
      <p:sp>
        <p:nvSpPr>
          <p:cNvPr id="96" name="ZoneTexte 95"/>
          <p:cNvSpPr txBox="1"/>
          <p:nvPr/>
        </p:nvSpPr>
        <p:spPr>
          <a:xfrm>
            <a:off x="181661" y="1426125"/>
            <a:ext cx="2946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j-lt"/>
              </a:rPr>
              <a:t>Un système d’information complet pour la gestion des données faune et flore</a:t>
            </a:r>
            <a:endParaRPr lang="fr-FR" sz="2000" dirty="0">
              <a:latin typeface="+mj-lt"/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16638"/>
          <a:stretch/>
        </p:blipFill>
        <p:spPr>
          <a:xfrm>
            <a:off x="5834210" y="1760424"/>
            <a:ext cx="225522" cy="33799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16638"/>
          <a:stretch/>
        </p:blipFill>
        <p:spPr>
          <a:xfrm>
            <a:off x="5585543" y="2674075"/>
            <a:ext cx="225522" cy="33799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16638"/>
          <a:stretch/>
        </p:blipFill>
        <p:spPr>
          <a:xfrm>
            <a:off x="4736254" y="2874060"/>
            <a:ext cx="225522" cy="337994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ZoneTexte 111"/>
          <p:cNvSpPr txBox="1"/>
          <p:nvPr/>
        </p:nvSpPr>
        <p:spPr>
          <a:xfrm>
            <a:off x="11698235" y="28602"/>
            <a:ext cx="356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110" name="Image 109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3" y="3269263"/>
            <a:ext cx="2020834" cy="2020834"/>
          </a:xfrm>
          <a:prstGeom prst="rect">
            <a:avLst/>
          </a:prstGeom>
        </p:spPr>
      </p:pic>
      <p:grpSp>
        <p:nvGrpSpPr>
          <p:cNvPr id="111" name="Groupe 110"/>
          <p:cNvGrpSpPr/>
          <p:nvPr/>
        </p:nvGrpSpPr>
        <p:grpSpPr>
          <a:xfrm>
            <a:off x="559719" y="2708654"/>
            <a:ext cx="2140518" cy="3173946"/>
            <a:chOff x="9817679" y="2419053"/>
            <a:chExt cx="2140518" cy="3173946"/>
          </a:xfrm>
        </p:grpSpPr>
        <p:pic>
          <p:nvPicPr>
            <p:cNvPr id="98" name="Image 9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679" y="3452481"/>
              <a:ext cx="2140518" cy="2140518"/>
            </a:xfrm>
            <a:prstGeom prst="rect">
              <a:avLst/>
            </a:prstGeom>
          </p:spPr>
        </p:pic>
        <p:sp>
          <p:nvSpPr>
            <p:cNvPr id="104" name="Rectangle 103"/>
            <p:cNvSpPr/>
            <p:nvPr/>
          </p:nvSpPr>
          <p:spPr>
            <a:xfrm>
              <a:off x="10300755" y="3443245"/>
              <a:ext cx="1272409" cy="217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39"/>
            <a:stretch/>
          </p:blipFill>
          <p:spPr>
            <a:xfrm>
              <a:off x="10067389" y="2419053"/>
              <a:ext cx="1707200" cy="1534111"/>
            </a:xfrm>
            <a:prstGeom prst="rect">
              <a:avLst/>
            </a:prstGeom>
          </p:spPr>
        </p:pic>
      </p:grpSp>
      <p:pic>
        <p:nvPicPr>
          <p:cNvPr id="113" name="Image 11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17411" r="9248" b="13641"/>
          <a:stretch/>
        </p:blipFill>
        <p:spPr>
          <a:xfrm>
            <a:off x="373224" y="3041780"/>
            <a:ext cx="2500605" cy="2174032"/>
          </a:xfrm>
          <a:prstGeom prst="rect">
            <a:avLst/>
          </a:prstGeom>
        </p:spPr>
      </p:pic>
      <p:pic>
        <p:nvPicPr>
          <p:cNvPr id="114" name="Image 1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8" y="2781395"/>
            <a:ext cx="2708524" cy="2708524"/>
          </a:xfrm>
          <a:prstGeom prst="rect">
            <a:avLst/>
          </a:prstGeom>
        </p:spPr>
      </p:pic>
      <p:grpSp>
        <p:nvGrpSpPr>
          <p:cNvPr id="117" name="Groupe 116"/>
          <p:cNvGrpSpPr/>
          <p:nvPr/>
        </p:nvGrpSpPr>
        <p:grpSpPr>
          <a:xfrm>
            <a:off x="617851" y="2726484"/>
            <a:ext cx="1970522" cy="2731179"/>
            <a:chOff x="9526160" y="3060329"/>
            <a:chExt cx="1970522" cy="2731179"/>
          </a:xfrm>
        </p:grpSpPr>
        <p:pic>
          <p:nvPicPr>
            <p:cNvPr id="115" name="Image 11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160" y="3820986"/>
              <a:ext cx="1970522" cy="1970522"/>
            </a:xfrm>
            <a:prstGeom prst="rect">
              <a:avLst/>
            </a:prstGeom>
          </p:spPr>
        </p:pic>
        <p:pic>
          <p:nvPicPr>
            <p:cNvPr id="116" name="Image 11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1264" y="3060329"/>
              <a:ext cx="994101" cy="994101"/>
            </a:xfrm>
            <a:prstGeom prst="rect">
              <a:avLst/>
            </a:prstGeom>
          </p:spPr>
        </p:pic>
      </p:grpSp>
      <p:pic>
        <p:nvPicPr>
          <p:cNvPr id="118" name="Image 1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3" y="3073531"/>
            <a:ext cx="2040508" cy="1998662"/>
          </a:xfrm>
          <a:prstGeom prst="rect">
            <a:avLst/>
          </a:prstGeom>
        </p:spPr>
      </p:pic>
      <p:pic>
        <p:nvPicPr>
          <p:cNvPr id="119" name="Image 11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" y="3133287"/>
            <a:ext cx="2190036" cy="2190036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="" xmlns:a16="http://schemas.microsoft.com/office/drawing/2014/main" id="{9DE9AB36-FF55-4E3E-B8EE-471AC1731E91}"/>
              </a:ext>
            </a:extLst>
          </p:cNvPr>
          <p:cNvSpPr/>
          <p:nvPr/>
        </p:nvSpPr>
        <p:spPr>
          <a:xfrm>
            <a:off x="7219" y="0"/>
            <a:ext cx="12192000" cy="685800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9" name="Groupe 98"/>
          <p:cNvGrpSpPr/>
          <p:nvPr/>
        </p:nvGrpSpPr>
        <p:grpSpPr>
          <a:xfrm>
            <a:off x="6411525" y="4062567"/>
            <a:ext cx="1174496" cy="1583381"/>
            <a:chOff x="6411525" y="4062567"/>
            <a:chExt cx="1174496" cy="1583381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5423" y="4062567"/>
              <a:ext cx="1120598" cy="1583381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6411525" y="4630195"/>
              <a:ext cx="11734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Synthèse</a:t>
              </a:r>
              <a:endParaRPr lang="fr-FR" sz="1200" b="1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6570456" y="4859338"/>
              <a:ext cx="87448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dirty="0" smtClean="0"/>
                <a:t>Qui a vu quoi, où, quand et comment</a:t>
              </a:r>
              <a:endParaRPr lang="fr-FR" sz="900" dirty="0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014" y="4279680"/>
              <a:ext cx="350515" cy="350515"/>
            </a:xfrm>
            <a:prstGeom prst="rect">
              <a:avLst/>
            </a:prstGeom>
          </p:spPr>
        </p:pic>
      </p:grpSp>
      <p:sp>
        <p:nvSpPr>
          <p:cNvPr id="121" name="ZoneTexte 120"/>
          <p:cNvSpPr txBox="1"/>
          <p:nvPr/>
        </p:nvSpPr>
        <p:spPr>
          <a:xfrm>
            <a:off x="8313592" y="3386554"/>
            <a:ext cx="37631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+mj-lt"/>
              </a:rPr>
              <a:t>▪ Observateur</a:t>
            </a:r>
          </a:p>
          <a:p>
            <a:r>
              <a:rPr lang="fr-FR" sz="3600" dirty="0" smtClean="0">
                <a:latin typeface="+mj-lt"/>
              </a:rPr>
              <a:t>▪ Espèce</a:t>
            </a:r>
          </a:p>
          <a:p>
            <a:r>
              <a:rPr lang="fr-FR" sz="3600" dirty="0" smtClean="0">
                <a:latin typeface="+mj-lt"/>
              </a:rPr>
              <a:t>▪ Lieu</a:t>
            </a:r>
          </a:p>
          <a:p>
            <a:r>
              <a:rPr lang="fr-FR" sz="3600" dirty="0" smtClean="0">
                <a:latin typeface="+mj-lt"/>
              </a:rPr>
              <a:t>▪ Date</a:t>
            </a:r>
          </a:p>
          <a:p>
            <a:r>
              <a:rPr lang="fr-FR" sz="3600" dirty="0" smtClean="0">
                <a:latin typeface="+mj-lt"/>
              </a:rPr>
              <a:t>▪ Protocole utilisé</a:t>
            </a:r>
            <a:endParaRPr lang="fr-FR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867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9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1000" fill="hold"/>
                                        <p:tgtEl>
                                          <p:spTgt spid="9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500"/>
                            </p:stCondLst>
                            <p:childTnLst>
                              <p:par>
                                <p:cTn id="2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000"/>
                            </p:stCondLst>
                            <p:childTnLst>
                              <p:par>
                                <p:cTn id="2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"/>
                            </p:stCondLst>
                            <p:childTnLst>
                              <p:par>
                                <p:cTn id="43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28855 0.11041 " pathEditMode="relative" rAng="0" ptsTypes="AA">
                                      <p:cBhvr>
                                        <p:cTn id="43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59" grpId="0"/>
      <p:bldP spid="59" grpId="1"/>
      <p:bldP spid="62" grpId="0"/>
      <p:bldP spid="62" grpId="1"/>
      <p:bldP spid="69" grpId="0" animBg="1"/>
      <p:bldP spid="69" grpId="1" animBg="1"/>
      <p:bldP spid="71" grpId="0"/>
      <p:bldP spid="71" grpId="1"/>
      <p:bldP spid="72" grpId="0" animBg="1"/>
      <p:bldP spid="72" grpId="1" animBg="1"/>
      <p:bldP spid="74" grpId="0"/>
      <p:bldP spid="74" grpId="1"/>
      <p:bldP spid="79" grpId="0"/>
      <p:bldP spid="79" grpId="1"/>
      <p:bldP spid="80" grpId="0"/>
      <p:bldP spid="80" grpId="1"/>
      <p:bldP spid="90" grpId="0"/>
      <p:bldP spid="90" grpId="1"/>
      <p:bldP spid="96" grpId="0"/>
      <p:bldP spid="96" grpId="1"/>
      <p:bldP spid="120" grpId="0" animBg="1"/>
      <p:bldP spid="120" grpId="1" animBg="1"/>
      <p:bldP spid="121" grpId="0"/>
      <p:bldP spid="1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cteur droit 30"/>
          <p:cNvCxnSpPr/>
          <p:nvPr/>
        </p:nvCxnSpPr>
        <p:spPr>
          <a:xfrm flipH="1">
            <a:off x="7692313" y="3095113"/>
            <a:ext cx="638303" cy="768876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9559980" y="2996282"/>
            <a:ext cx="396679" cy="717212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5597355" y="2674964"/>
            <a:ext cx="1033324" cy="1168638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endCxn id="6" idx="2"/>
          </p:cNvCxnSpPr>
          <p:nvPr/>
        </p:nvCxnSpPr>
        <p:spPr>
          <a:xfrm>
            <a:off x="6086670" y="1942225"/>
            <a:ext cx="1694155" cy="220343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r="18297" b="1872"/>
          <a:stretch/>
        </p:blipFill>
        <p:spPr>
          <a:xfrm>
            <a:off x="8361160" y="2104148"/>
            <a:ext cx="1015164" cy="97064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24" y="3926111"/>
            <a:ext cx="3995972" cy="29318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35" y="937917"/>
            <a:ext cx="2052459" cy="125280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234103" y="137031"/>
            <a:ext cx="2880000" cy="2880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7780825" y="1082568"/>
            <a:ext cx="2160000" cy="21600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fr-FR" sz="2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884513" y="1188649"/>
            <a:ext cx="1952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2"/>
                </a:solidFill>
              </a:rPr>
              <a:t>SINP REGIONAL</a:t>
            </a:r>
            <a:endParaRPr lang="fr-FR" sz="2800" b="1" dirty="0">
              <a:solidFill>
                <a:schemeClr val="accent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564905" y="3829514"/>
            <a:ext cx="1952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1">
                    <a:lumMod val="50000"/>
                  </a:schemeClr>
                </a:solidFill>
              </a:rPr>
              <a:t>SINP NATIONAL</a:t>
            </a:r>
            <a:endParaRPr lang="fr-FR" sz="3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9281217" y="3569474"/>
            <a:ext cx="2520000" cy="2520000"/>
          </a:xfrm>
          <a:prstGeom prst="ellipse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fr-FR" sz="2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13637" r="34727" b="11458"/>
          <a:stretch/>
        </p:blipFill>
        <p:spPr>
          <a:xfrm>
            <a:off x="9730549" y="4910767"/>
            <a:ext cx="1621336" cy="585216"/>
          </a:xfrm>
          <a:prstGeom prst="rect">
            <a:avLst/>
          </a:prstGeom>
        </p:spPr>
      </p:pic>
      <p:cxnSp>
        <p:nvCxnSpPr>
          <p:cNvPr id="17" name="Connecteur droit avec flèche 16"/>
          <p:cNvCxnSpPr/>
          <p:nvPr/>
        </p:nvCxnSpPr>
        <p:spPr>
          <a:xfrm flipV="1">
            <a:off x="4615357" y="3127672"/>
            <a:ext cx="0" cy="104040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6246928" y="3682920"/>
            <a:ext cx="1800000" cy="1800000"/>
          </a:xfrm>
          <a:prstGeom prst="ellipse">
            <a:avLst/>
          </a:prstGeom>
          <a:noFill/>
          <a:ln w="57150">
            <a:solidFill>
              <a:srgbClr val="D6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600" b="1" dirty="0" smtClean="0">
              <a:solidFill>
                <a:srgbClr val="FFCC00"/>
              </a:solidFill>
            </a:endParaRPr>
          </a:p>
          <a:p>
            <a:pPr algn="ctr"/>
            <a:endParaRPr lang="fr-FR" sz="2600" b="1" dirty="0">
              <a:solidFill>
                <a:srgbClr val="FFCC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170615" y="4021378"/>
            <a:ext cx="1952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D6A300"/>
                </a:solidFill>
              </a:rPr>
              <a:t>Partenaires locaux</a:t>
            </a:r>
            <a:endParaRPr lang="fr-FR" sz="2200" b="1" dirty="0">
              <a:solidFill>
                <a:srgbClr val="D6A300"/>
              </a:solidFill>
            </a:endParaRPr>
          </a:p>
        </p:txBody>
      </p:sp>
      <p:cxnSp>
        <p:nvCxnSpPr>
          <p:cNvPr id="38" name="Connecteur droit avec flèche 37"/>
          <p:cNvCxnSpPr/>
          <p:nvPr/>
        </p:nvCxnSpPr>
        <p:spPr>
          <a:xfrm flipH="1" flipV="1">
            <a:off x="2035149" y="1662595"/>
            <a:ext cx="1039443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3251" r="7105" b="1964"/>
          <a:stretch/>
        </p:blipFill>
        <p:spPr>
          <a:xfrm>
            <a:off x="261029" y="1473179"/>
            <a:ext cx="1774120" cy="1158434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1" y="963602"/>
            <a:ext cx="2027027" cy="431466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03" y="4569175"/>
            <a:ext cx="942321" cy="942321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/>
          <p:cNvSpPr txBox="1"/>
          <p:nvPr/>
        </p:nvSpPr>
        <p:spPr>
          <a:xfrm>
            <a:off x="11698235" y="28602"/>
            <a:ext cx="356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-348406" y="2526607"/>
            <a:ext cx="24323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Grand public</a:t>
            </a:r>
            <a:endParaRPr lang="fr-FR" sz="2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4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1" grpId="0"/>
      <p:bldP spid="12" grpId="0" animBg="1"/>
      <p:bldP spid="18" grpId="0" animBg="1"/>
      <p:bldP spid="19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entagone 2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Contexte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Résultats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58890" y="987600"/>
            <a:ext cx="1035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Données provenant de protocoles et sources variés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698235" y="28602"/>
            <a:ext cx="356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65A5756E-67A8-40D1-9D13-E833A58E6BBE}"/>
              </a:ext>
            </a:extLst>
          </p:cNvPr>
          <p:cNvSpPr/>
          <p:nvPr/>
        </p:nvSpPr>
        <p:spPr>
          <a:xfrm>
            <a:off x="215553" y="910716"/>
            <a:ext cx="800100" cy="8001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9309" y="2134821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Volumes conséquents d’informations hétérogènes</a:t>
            </a:r>
            <a:endParaRPr lang="fr-FR" sz="4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65A5756E-67A8-40D1-9D13-E833A58E6BBE}"/>
              </a:ext>
            </a:extLst>
          </p:cNvPr>
          <p:cNvSpPr/>
          <p:nvPr/>
        </p:nvSpPr>
        <p:spPr>
          <a:xfrm>
            <a:off x="215553" y="3476520"/>
            <a:ext cx="800100" cy="800100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58890" y="3553404"/>
            <a:ext cx="9808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Diffusion nécessitant des données fiables</a:t>
            </a:r>
            <a:endParaRPr lang="fr-FR" sz="3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808545" y="4633373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Données validées par défaut</a:t>
            </a:r>
            <a:endParaRPr lang="fr-FR" sz="4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9" y="1961601"/>
            <a:ext cx="994801" cy="99480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2" y="4459351"/>
            <a:ext cx="1002974" cy="100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6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3" grpId="0" animBg="1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entagone 2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Contexte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Résultats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160353" y="726125"/>
            <a:ext cx="9900000" cy="27012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Comment </a:t>
            </a:r>
            <a:r>
              <a:rPr lang="fr-FR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synthétiser</a:t>
            </a: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les données brutes hétérogènes de l'application naturaliste </a:t>
            </a:r>
            <a:r>
              <a:rPr lang="fr-FR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GeoNature</a:t>
            </a: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et </a:t>
            </a:r>
            <a:r>
              <a:rPr lang="fr-FR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optimiser leur valorisation </a:t>
            </a: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pour répondre aux besoins de l’ensemble des utilisateurs, tout en conservant l’</a:t>
            </a:r>
            <a:r>
              <a:rPr lang="fr-FR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aspect générique </a:t>
            </a: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l’outil ? 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160353" y="4286359"/>
            <a:ext cx="990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74" y="4449390"/>
            <a:ext cx="2009957" cy="12268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1698235" y="28602"/>
            <a:ext cx="356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8971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61" y="3811386"/>
            <a:ext cx="1463221" cy="146322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04088" y="4176755"/>
            <a:ext cx="10801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Détection automatique de données atypiques</a:t>
            </a:r>
            <a:endParaRPr lang="fr-FR" sz="4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Chevron 1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Mission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Pentagone 2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Résultats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8835" r="6543" b="9105"/>
          <a:stretch/>
        </p:blipFill>
        <p:spPr>
          <a:xfrm>
            <a:off x="358250" y="1106054"/>
            <a:ext cx="1662065" cy="1582446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28875" y="1512556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Module GeoNature « Tableau de bord »</a:t>
            </a:r>
            <a:endParaRPr lang="fr-FR" sz="4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10</a:t>
            </a:r>
            <a:endParaRPr lang="fr-FR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3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40586 0.0020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9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04258 0.2951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1474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1" grpId="0"/>
      <p:bldP spid="11" grpId="1"/>
      <p:bldP spid="1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à coins arrondis 52"/>
          <p:cNvSpPr/>
          <p:nvPr/>
        </p:nvSpPr>
        <p:spPr>
          <a:xfrm>
            <a:off x="396923" y="3042336"/>
            <a:ext cx="3186971" cy="1739584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200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74" name="Groupe 73"/>
          <p:cNvGrpSpPr/>
          <p:nvPr/>
        </p:nvGrpSpPr>
        <p:grpSpPr>
          <a:xfrm>
            <a:off x="267087" y="787273"/>
            <a:ext cx="11685466" cy="1367155"/>
            <a:chOff x="240248" y="779751"/>
            <a:chExt cx="11685466" cy="1367155"/>
          </a:xfrm>
        </p:grpSpPr>
        <p:cxnSp>
          <p:nvCxnSpPr>
            <p:cNvPr id="75" name="OTLSHAPE_T_276e5277d64f432fbbd9c72d90b8c387_HorizontalConnector1"/>
            <p:cNvCxnSpPr/>
            <p:nvPr/>
          </p:nvCxnSpPr>
          <p:spPr>
            <a:xfrm>
              <a:off x="4547622" y="2045306"/>
              <a:ext cx="3881077" cy="0"/>
            </a:xfrm>
            <a:prstGeom prst="line">
              <a:avLst/>
            </a:prstGeom>
            <a:ln w="7620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OTLSHAPE_T_b87e047218894f1983a7938c47adf669_HorizontalConnector1"/>
            <p:cNvCxnSpPr/>
            <p:nvPr/>
          </p:nvCxnSpPr>
          <p:spPr>
            <a:xfrm flipH="1">
              <a:off x="1963343" y="1778606"/>
              <a:ext cx="1723473" cy="0"/>
            </a:xfrm>
            <a:prstGeom prst="line">
              <a:avLst/>
            </a:prstGeom>
            <a:ln w="7620" cap="flat" cmpd="sng" algn="ctr">
              <a:solidFill>
                <a:srgbClr val="CCCCCC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TLSHAPE_TB_00000000000000000000000000000000_LeftEndCaps"/>
            <p:cNvSpPr txBox="1"/>
            <p:nvPr/>
          </p:nvSpPr>
          <p:spPr>
            <a:xfrm>
              <a:off x="430748" y="830720"/>
              <a:ext cx="451662" cy="27906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b="1" spc="-38" dirty="0" smtClean="0">
                  <a:solidFill>
                    <a:schemeClr val="accent2"/>
                  </a:solidFill>
                  <a:latin typeface="Calibri" panose="020F0502020204030204" pitchFamily="34" charset="0"/>
                </a:rPr>
                <a:t>2019</a:t>
              </a:r>
              <a:endParaRPr lang="fr-FR" b="1" spc="-38" dirty="0"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OTLSHAPE_TB_00000000000000000000000000000000_ScaleContainer"/>
            <p:cNvSpPr/>
            <p:nvPr/>
          </p:nvSpPr>
          <p:spPr>
            <a:xfrm>
              <a:off x="1046613" y="779751"/>
              <a:ext cx="10337800" cy="381000"/>
            </a:xfrm>
            <a:prstGeom prst="rect">
              <a:avLst/>
            </a:prstGeom>
            <a:gradFill flip="none" rotWithShape="1">
              <a:gsLst>
                <a:gs pos="0">
                  <a:srgbClr val="44546A"/>
                </a:gs>
                <a:gs pos="0">
                  <a:schemeClr val="dk2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79" name="OTLSHAPE_TB_00000000000000000000000000000000_ElapsedTime"/>
            <p:cNvSpPr/>
            <p:nvPr/>
          </p:nvSpPr>
          <p:spPr>
            <a:xfrm>
              <a:off x="1046613" y="1084551"/>
              <a:ext cx="9410700" cy="76200"/>
            </a:xfrm>
            <a:prstGeom prst="rect">
              <a:avLst/>
            </a:prstGeom>
            <a:solidFill>
              <a:schemeClr val="accent6">
                <a:alpha val="74902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>
                <a:rot lat="0" lon="0" rev="0"/>
              </a:lightRig>
            </a:scene3d>
            <a:sp3d>
              <a:bevelT w="12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80" name="OTLSHAPE_TB_00000000000000000000000000000000_TimescaleInterval1"/>
            <p:cNvSpPr txBox="1"/>
            <p:nvPr/>
          </p:nvSpPr>
          <p:spPr>
            <a:xfrm>
              <a:off x="1110113" y="877224"/>
              <a:ext cx="327820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b="1" spc="-18" dirty="0" smtClean="0">
                  <a:solidFill>
                    <a:schemeClr val="lt1"/>
                  </a:solidFill>
                  <a:latin typeface="Calibri" panose="020F0502020204030204" pitchFamily="34" charset="0"/>
                </a:rPr>
                <a:t>Mars</a:t>
              </a:r>
              <a:endParaRPr lang="fr-FR" sz="1200" b="1" spc="-18" dirty="0">
                <a:solidFill>
                  <a:schemeClr val="lt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81" name="OTLSHAPE_TB_00000000000000000000000000000000_Separator1"/>
            <p:cNvCxnSpPr/>
            <p:nvPr/>
          </p:nvCxnSpPr>
          <p:spPr>
            <a:xfrm>
              <a:off x="2542329" y="868651"/>
              <a:ext cx="0" cy="2032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TLSHAPE_TB_00000000000000000000000000000000_TimescaleInterval2"/>
            <p:cNvSpPr txBox="1"/>
            <p:nvPr/>
          </p:nvSpPr>
          <p:spPr>
            <a:xfrm>
              <a:off x="2605830" y="877225"/>
              <a:ext cx="327818" cy="180930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b="1" spc="-18" dirty="0" smtClean="0">
                  <a:solidFill>
                    <a:schemeClr val="lt1"/>
                  </a:solidFill>
                  <a:latin typeface="Calibri" panose="020F0502020204030204" pitchFamily="34" charset="0"/>
                </a:rPr>
                <a:t>Avril</a:t>
              </a:r>
              <a:endParaRPr lang="fr-FR" sz="1200" b="1" spc="-18" dirty="0">
                <a:solidFill>
                  <a:schemeClr val="lt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83" name="OTLSHAPE_TB_00000000000000000000000000000000_Separator2"/>
            <p:cNvCxnSpPr/>
            <p:nvPr/>
          </p:nvCxnSpPr>
          <p:spPr>
            <a:xfrm>
              <a:off x="3989797" y="868651"/>
              <a:ext cx="0" cy="2032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OTLSHAPE_TB_00000000000000000000000000000000_TimescaleInterval3"/>
            <p:cNvSpPr txBox="1"/>
            <p:nvPr/>
          </p:nvSpPr>
          <p:spPr>
            <a:xfrm>
              <a:off x="4053298" y="877224"/>
              <a:ext cx="268150" cy="186055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b="1" spc="-18" dirty="0" smtClean="0">
                  <a:solidFill>
                    <a:schemeClr val="lt1"/>
                  </a:solidFill>
                  <a:latin typeface="Calibri" panose="020F0502020204030204" pitchFamily="34" charset="0"/>
                </a:rPr>
                <a:t>Mai</a:t>
              </a:r>
              <a:endParaRPr lang="fr-FR" sz="1200" b="1" spc="-18" dirty="0">
                <a:solidFill>
                  <a:schemeClr val="lt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85" name="OTLSHAPE_TB_00000000000000000000000000000000_Separator3"/>
            <p:cNvCxnSpPr/>
            <p:nvPr/>
          </p:nvCxnSpPr>
          <p:spPr>
            <a:xfrm>
              <a:off x="5485514" y="868651"/>
              <a:ext cx="0" cy="2032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TLSHAPE_TB_00000000000000000000000000000000_TimescaleInterval4"/>
            <p:cNvSpPr txBox="1"/>
            <p:nvPr/>
          </p:nvSpPr>
          <p:spPr>
            <a:xfrm>
              <a:off x="5549014" y="877224"/>
              <a:ext cx="386536" cy="19462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b="1" spc="-18" dirty="0" smtClean="0">
                  <a:solidFill>
                    <a:schemeClr val="lt1"/>
                  </a:solidFill>
                  <a:latin typeface="Calibri" panose="020F0502020204030204" pitchFamily="34" charset="0"/>
                </a:rPr>
                <a:t>Juin</a:t>
              </a:r>
              <a:endParaRPr lang="fr-FR" sz="1200" b="1" spc="-18" dirty="0">
                <a:solidFill>
                  <a:schemeClr val="lt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87" name="OTLSHAPE_TB_00000000000000000000000000000000_Separator4"/>
            <p:cNvCxnSpPr/>
            <p:nvPr/>
          </p:nvCxnSpPr>
          <p:spPr>
            <a:xfrm>
              <a:off x="6932981" y="868651"/>
              <a:ext cx="0" cy="2032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TLSHAPE_TB_00000000000000000000000000000000_TimescaleInterval5"/>
            <p:cNvSpPr txBox="1"/>
            <p:nvPr/>
          </p:nvSpPr>
          <p:spPr>
            <a:xfrm>
              <a:off x="6996482" y="877224"/>
              <a:ext cx="515942" cy="194627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b="1" spc="-20" dirty="0" smtClean="0">
                  <a:solidFill>
                    <a:schemeClr val="lt1"/>
                  </a:solidFill>
                  <a:latin typeface="Calibri" panose="020F0502020204030204" pitchFamily="34" charset="0"/>
                </a:rPr>
                <a:t>Juillet</a:t>
              </a:r>
              <a:endParaRPr lang="fr-FR" sz="1200" b="1" spc="-20" dirty="0">
                <a:solidFill>
                  <a:schemeClr val="lt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89" name="OTLSHAPE_TB_00000000000000000000000000000000_Separator5"/>
            <p:cNvCxnSpPr/>
            <p:nvPr/>
          </p:nvCxnSpPr>
          <p:spPr>
            <a:xfrm>
              <a:off x="8428699" y="868651"/>
              <a:ext cx="0" cy="2032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TLSHAPE_TB_00000000000000000000000000000000_TimescaleInterval6"/>
            <p:cNvSpPr txBox="1"/>
            <p:nvPr/>
          </p:nvSpPr>
          <p:spPr>
            <a:xfrm>
              <a:off x="8492199" y="868652"/>
              <a:ext cx="515940" cy="194628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b="1" spc="-20" dirty="0" smtClean="0">
                  <a:solidFill>
                    <a:schemeClr val="lt1"/>
                  </a:solidFill>
                  <a:latin typeface="Calibri" panose="020F0502020204030204" pitchFamily="34" charset="0"/>
                </a:rPr>
                <a:t>Août</a:t>
              </a:r>
              <a:endParaRPr lang="fr-FR" sz="1200" b="1" spc="-20" dirty="0">
                <a:solidFill>
                  <a:schemeClr val="lt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91" name="OTLSHAPE_TB_00000000000000000000000000000000_Separator6"/>
            <p:cNvCxnSpPr/>
            <p:nvPr/>
          </p:nvCxnSpPr>
          <p:spPr>
            <a:xfrm>
              <a:off x="9924415" y="868651"/>
              <a:ext cx="0" cy="203200"/>
            </a:xfrm>
            <a:prstGeom prst="line">
              <a:avLst/>
            </a:prstGeom>
            <a:ln w="6350" cap="flat" cmpd="sng" algn="ctr">
              <a:solidFill>
                <a:schemeClr val="lt1">
                  <a:alpha val="29804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TLSHAPE_TB_00000000000000000000000000000000_TimescaleInterval7"/>
            <p:cNvSpPr txBox="1"/>
            <p:nvPr/>
          </p:nvSpPr>
          <p:spPr>
            <a:xfrm>
              <a:off x="9987915" y="877224"/>
              <a:ext cx="764883" cy="180931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ctr" anchorCtr="0"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b="1" spc="-18" dirty="0" smtClean="0">
                  <a:solidFill>
                    <a:schemeClr val="lt1"/>
                  </a:solidFill>
                  <a:latin typeface="Calibri" panose="020F0502020204030204" pitchFamily="34" charset="0"/>
                </a:rPr>
                <a:t>Septembre</a:t>
              </a:r>
              <a:endParaRPr lang="fr-FR" sz="1200" b="1" spc="-18" dirty="0">
                <a:solidFill>
                  <a:schemeClr val="lt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OTLSHAPE_T_b87e047218894f1983a7938c47adf669_Shape"/>
            <p:cNvSpPr/>
            <p:nvPr/>
          </p:nvSpPr>
          <p:spPr>
            <a:xfrm>
              <a:off x="1963343" y="1677006"/>
              <a:ext cx="6477000" cy="203200"/>
            </a:xfrm>
            <a:prstGeom prst="rect">
              <a:avLst/>
            </a:prstGeom>
            <a:solidFill>
              <a:srgbClr val="FEBA0A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4" name="OTLSHAPE_T_b87e047218894f1983a7938c47adf669_JoinedDate"/>
            <p:cNvSpPr txBox="1"/>
            <p:nvPr/>
          </p:nvSpPr>
          <p:spPr>
            <a:xfrm>
              <a:off x="8479465" y="1701094"/>
              <a:ext cx="12065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spc="-6" smtClean="0">
                  <a:solidFill>
                    <a:schemeClr val="dk2"/>
                  </a:solidFill>
                  <a:latin typeface="Calibri" panose="020F0502020204030204" pitchFamily="34" charset="0"/>
                </a:rPr>
                <a:t>3/20/2019 - 7/31/2019</a:t>
              </a:r>
              <a:endParaRPr lang="fr-FR" sz="1000" spc="-6">
                <a:solidFill>
                  <a:schemeClr val="dk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OTLSHAPE_T_b87e047218894f1983a7938c47adf669_Title"/>
            <p:cNvSpPr txBox="1"/>
            <p:nvPr/>
          </p:nvSpPr>
          <p:spPr>
            <a:xfrm>
              <a:off x="240248" y="1568049"/>
              <a:ext cx="1723095" cy="33855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100" spc="-4" dirty="0" smtClean="0">
                  <a:solidFill>
                    <a:schemeClr val="dk1"/>
                  </a:solidFill>
                  <a:latin typeface="Calibri" panose="020F0502020204030204" pitchFamily="34" charset="0"/>
                </a:rPr>
                <a:t>Développement d'un module GeoNature "Tableau de bord"</a:t>
              </a:r>
              <a:endParaRPr lang="fr-FR" sz="1100" spc="-4" dirty="0">
                <a:solidFill>
                  <a:schemeClr val="dk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OTLSHAPE_T_276e5277d64f432fbbd9c72d90b8c387_Shape"/>
            <p:cNvSpPr/>
            <p:nvPr/>
          </p:nvSpPr>
          <p:spPr>
            <a:xfrm>
              <a:off x="8428699" y="1943706"/>
              <a:ext cx="2324100" cy="203200"/>
            </a:xfrm>
            <a:prstGeom prst="rect">
              <a:avLst/>
            </a:prstGeom>
            <a:solidFill>
              <a:srgbClr val="02B2EE"/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65100" h="1270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crgbClr r="0" g="0" b="0">
                        <a:alpha val="50000"/>
                      </a:sc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/>
            </a:p>
          </p:txBody>
        </p:sp>
        <p:sp>
          <p:nvSpPr>
            <p:cNvPr id="97" name="OTLSHAPE_T_276e5277d64f432fbbd9c72d90b8c387_JoinedDate"/>
            <p:cNvSpPr txBox="1"/>
            <p:nvPr/>
          </p:nvSpPr>
          <p:spPr>
            <a:xfrm>
              <a:off x="10795414" y="1967794"/>
              <a:ext cx="1130300" cy="15502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000" spc="-6" smtClean="0">
                  <a:solidFill>
                    <a:schemeClr val="dk2"/>
                  </a:solidFill>
                  <a:latin typeface="Calibri" panose="020F0502020204030204" pitchFamily="34" charset="0"/>
                </a:rPr>
                <a:t>8/1/2019 - 9/17/2019</a:t>
              </a:r>
              <a:endParaRPr lang="fr-FR" sz="1000" spc="-6">
                <a:solidFill>
                  <a:schemeClr val="dk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OTLSHAPE_T_276e5277d64f432fbbd9c72d90b8c387_Title"/>
            <p:cNvSpPr txBox="1"/>
            <p:nvPr/>
          </p:nvSpPr>
          <p:spPr>
            <a:xfrm>
              <a:off x="240248" y="1960047"/>
              <a:ext cx="4318000" cy="17051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100" spc="-4" dirty="0" smtClean="0">
                  <a:solidFill>
                    <a:schemeClr val="dk1"/>
                  </a:solidFill>
                  <a:latin typeface="Calibri" panose="020F0502020204030204" pitchFamily="34" charset="0"/>
                </a:rPr>
                <a:t>Elaboration d'un système automatique de détection de données atypiques</a:t>
              </a:r>
              <a:endParaRPr lang="fr-FR" sz="1100" spc="-4" dirty="0">
                <a:solidFill>
                  <a:schemeClr val="dk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9" name="Chevron 48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Mission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0" name="Pentagone 49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Résultats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Chevron 51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1720409" y="2635167"/>
            <a:ext cx="540000" cy="54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 smtClean="0"/>
              <a:t>1</a:t>
            </a:r>
            <a:endParaRPr lang="fr-FR" sz="3000" b="1" dirty="0"/>
          </a:p>
        </p:txBody>
      </p:sp>
      <p:sp>
        <p:nvSpPr>
          <p:cNvPr id="55" name="Rectangle à coins arrondis 54"/>
          <p:cNvSpPr/>
          <p:nvPr/>
        </p:nvSpPr>
        <p:spPr>
          <a:xfrm>
            <a:off x="8283753" y="3069754"/>
            <a:ext cx="3447334" cy="1646472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2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6" name="Ellipse 55"/>
          <p:cNvSpPr/>
          <p:nvPr/>
        </p:nvSpPr>
        <p:spPr>
          <a:xfrm>
            <a:off x="9737420" y="2700422"/>
            <a:ext cx="540000" cy="540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 smtClean="0"/>
              <a:t>3</a:t>
            </a:r>
            <a:endParaRPr lang="fr-FR" sz="3000" b="1" dirty="0"/>
          </a:p>
        </p:txBody>
      </p:sp>
      <p:sp>
        <p:nvSpPr>
          <p:cNvPr id="57" name="Rectangle à coins arrondis 56"/>
          <p:cNvSpPr/>
          <p:nvPr/>
        </p:nvSpPr>
        <p:spPr>
          <a:xfrm>
            <a:off x="4039127" y="3565433"/>
            <a:ext cx="3829922" cy="2247885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atin typeface="+mj-lt"/>
              </a:rPr>
              <a:t>.</a:t>
            </a:r>
            <a:endParaRPr lang="fr-FR" dirty="0">
              <a:latin typeface="+mj-lt"/>
            </a:endParaRPr>
          </a:p>
        </p:txBody>
      </p:sp>
      <p:sp>
        <p:nvSpPr>
          <p:cNvPr id="58" name="Ellipse 57"/>
          <p:cNvSpPr/>
          <p:nvPr/>
        </p:nvSpPr>
        <p:spPr>
          <a:xfrm>
            <a:off x="5698663" y="3183023"/>
            <a:ext cx="540000" cy="54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/>
              <a:t>2</a:t>
            </a:r>
          </a:p>
        </p:txBody>
      </p:sp>
      <p:sp>
        <p:nvSpPr>
          <p:cNvPr id="59" name="Virage 58"/>
          <p:cNvSpPr/>
          <p:nvPr/>
        </p:nvSpPr>
        <p:spPr>
          <a:xfrm rot="10800000" flipH="1">
            <a:off x="3324358" y="4654651"/>
            <a:ext cx="878388" cy="821144"/>
          </a:xfrm>
          <a:prstGeom prst="bentArrow">
            <a:avLst>
              <a:gd name="adj1" fmla="val 18502"/>
              <a:gd name="adj2" fmla="val 21709"/>
              <a:gd name="adj3" fmla="val 36502"/>
              <a:gd name="adj4" fmla="val 63421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0" name="Virage 59"/>
          <p:cNvSpPr/>
          <p:nvPr/>
        </p:nvSpPr>
        <p:spPr>
          <a:xfrm rot="6157287" flipH="1">
            <a:off x="7762102" y="4525573"/>
            <a:ext cx="855665" cy="828960"/>
          </a:xfrm>
          <a:prstGeom prst="bentArrow">
            <a:avLst>
              <a:gd name="adj1" fmla="val 17092"/>
              <a:gd name="adj2" fmla="val 18890"/>
              <a:gd name="adj3" fmla="val 36502"/>
              <a:gd name="adj4" fmla="val 63498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67087" y="3173743"/>
            <a:ext cx="3446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Analyse des </a:t>
            </a:r>
            <a:r>
              <a:rPr lang="fr-FR" sz="2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besoins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4228305" y="4133087"/>
            <a:ext cx="3446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Documentation et test de </a:t>
            </a:r>
            <a:r>
              <a:rPr lang="fr-FR" b="1" dirty="0">
                <a:latin typeface="+mj-lt"/>
              </a:rPr>
              <a:t>solutions existantes </a:t>
            </a:r>
            <a:r>
              <a:rPr lang="fr-FR" dirty="0">
                <a:latin typeface="+mj-lt"/>
              </a:rPr>
              <a:t>pouvant répondre aux besoins : </a:t>
            </a:r>
            <a:r>
              <a:rPr lang="fr-FR" i="1" dirty="0">
                <a:latin typeface="+mj-lt"/>
              </a:rPr>
              <a:t>Kibana</a:t>
            </a:r>
            <a:r>
              <a:rPr lang="fr-FR" dirty="0">
                <a:latin typeface="+mj-lt"/>
              </a:rPr>
              <a:t> et </a:t>
            </a:r>
            <a:r>
              <a:rPr lang="fr-FR" i="1" dirty="0">
                <a:latin typeface="+mj-lt"/>
              </a:rPr>
              <a:t>Metabase</a:t>
            </a:r>
            <a:r>
              <a:rPr lang="fr-FR" dirty="0">
                <a:latin typeface="+mj-lt"/>
              </a:rPr>
              <a:t>.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256189" y="3969607"/>
            <a:ext cx="3446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Un module de 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reporting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de données 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flexible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et 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interactif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4245341" y="3728727"/>
            <a:ext cx="3446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Analyse de </a:t>
            </a:r>
            <a:r>
              <a:rPr lang="fr-FR" sz="22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l’existant</a:t>
            </a:r>
            <a:endParaRPr lang="fr-FR" sz="22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4104757" y="5049991"/>
            <a:ext cx="371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Choix </a:t>
            </a:r>
            <a:r>
              <a:rPr lang="fr-FR" dirty="0">
                <a:latin typeface="+mj-lt"/>
              </a:rPr>
              <a:t>de la solution la plus adaptée aux besoins et au </a:t>
            </a:r>
            <a:r>
              <a:rPr lang="fr-FR" dirty="0" smtClean="0">
                <a:latin typeface="+mj-lt"/>
              </a:rPr>
              <a:t>Parc.</a:t>
            </a:r>
            <a:endParaRPr lang="fr-FR" dirty="0">
              <a:latin typeface="+mj-lt"/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281472" y="3600275"/>
            <a:ext cx="344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4 types d’utilisateurs</a:t>
            </a:r>
            <a:endParaRPr lang="fr-FR" dirty="0">
              <a:latin typeface="+mj-lt"/>
            </a:endParaRPr>
          </a:p>
        </p:txBody>
      </p:sp>
      <p:cxnSp>
        <p:nvCxnSpPr>
          <p:cNvPr id="9" name="OTLSHAPE_TB_00000000000000000000000000000000_Separator1"/>
          <p:cNvCxnSpPr/>
          <p:nvPr>
            <p:custDataLst>
              <p:tags r:id="rId2"/>
            </p:custDataLst>
          </p:nvPr>
        </p:nvCxnSpPr>
        <p:spPr>
          <a:xfrm>
            <a:off x="2429081" y="31369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OTLSHAPE_TB_00000000000000000000000000000000_Separator5"/>
          <p:cNvCxnSpPr/>
          <p:nvPr>
            <p:custDataLst>
              <p:tags r:id="rId3"/>
            </p:custDataLst>
          </p:nvPr>
        </p:nvCxnSpPr>
        <p:spPr>
          <a:xfrm>
            <a:off x="8315451" y="31369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OTLSHAPE_TB_00000000000000000000000000000000_Separator6"/>
          <p:cNvCxnSpPr/>
          <p:nvPr>
            <p:custDataLst>
              <p:tags r:id="rId4"/>
            </p:custDataLst>
          </p:nvPr>
        </p:nvCxnSpPr>
        <p:spPr>
          <a:xfrm>
            <a:off x="9811167" y="3136900"/>
            <a:ext cx="0" cy="2032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TLSHAPE_T_b87e047218894f1983a7938c47adf669_ShapePercentage" hidden="1"/>
          <p:cNvSpPr/>
          <p:nvPr>
            <p:custDataLst>
              <p:tags r:id="rId5"/>
            </p:custDataLst>
          </p:nvPr>
        </p:nvSpPr>
        <p:spPr>
          <a:xfrm>
            <a:off x="1850095" y="3945255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TLSHAPE_T_b87e047218894f1983a7938c47adf669_Duration" hidden="1"/>
          <p:cNvSpPr txBox="1"/>
          <p:nvPr>
            <p:custDataLst>
              <p:tags r:id="rId6"/>
            </p:custDataLst>
          </p:nvPr>
        </p:nvSpPr>
        <p:spPr>
          <a:xfrm>
            <a:off x="0" y="3945255"/>
            <a:ext cx="4826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fr-FR" sz="1000" smtClean="0">
                <a:solidFill>
                  <a:schemeClr val="accent2"/>
                </a:solidFill>
                <a:latin typeface="Calibri" panose="020F0502020204030204" pitchFamily="34" charset="0"/>
              </a:rPr>
              <a:t>134 jours</a:t>
            </a:r>
            <a:endParaRPr lang="fr-FR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OTLSHAPE_T_b87e047218894f1983a7938c47adf669_TextPercentage" hidden="1"/>
          <p:cNvSpPr txBox="1"/>
          <p:nvPr>
            <p:custDataLst>
              <p:tags r:id="rId7"/>
            </p:custDataLst>
          </p:nvPr>
        </p:nvSpPr>
        <p:spPr>
          <a:xfrm>
            <a:off x="0" y="41002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fr-FR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OTLSHAPE_T_b87e047218894f1983a7938c47adf669_StartDate" hidden="1"/>
          <p:cNvSpPr txBox="1"/>
          <p:nvPr>
            <p:custDataLst>
              <p:tags r:id="rId8"/>
            </p:custDataLst>
          </p:nvPr>
        </p:nvSpPr>
        <p:spPr>
          <a:xfrm>
            <a:off x="0" y="41002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fr-FR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OTLSHAPE_T_b87e047218894f1983a7938c47adf669_EndDate" hidden="1"/>
          <p:cNvSpPr txBox="1"/>
          <p:nvPr>
            <p:custDataLst>
              <p:tags r:id="rId9"/>
            </p:custDataLst>
          </p:nvPr>
        </p:nvSpPr>
        <p:spPr>
          <a:xfrm>
            <a:off x="0" y="41002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fr-FR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OTLSHAPE_T_276e5277d64f432fbbd9c72d90b8c387_ShapePercentage" hidden="1"/>
          <p:cNvSpPr/>
          <p:nvPr>
            <p:custDataLst>
              <p:tags r:id="rId10"/>
            </p:custDataLst>
          </p:nvPr>
        </p:nvSpPr>
        <p:spPr>
          <a:xfrm>
            <a:off x="8315451" y="4211955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OTLSHAPE_T_276e5277d64f432fbbd9c72d90b8c387_Duration" hidden="1"/>
          <p:cNvSpPr txBox="1"/>
          <p:nvPr>
            <p:custDataLst>
              <p:tags r:id="rId11"/>
            </p:custDataLst>
          </p:nvPr>
        </p:nvSpPr>
        <p:spPr>
          <a:xfrm>
            <a:off x="0" y="4211955"/>
            <a:ext cx="4191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fr-FR" sz="1000" smtClean="0">
                <a:solidFill>
                  <a:schemeClr val="accent2"/>
                </a:solidFill>
                <a:latin typeface="Calibri" panose="020F0502020204030204" pitchFamily="34" charset="0"/>
              </a:rPr>
              <a:t>48 jours</a:t>
            </a:r>
            <a:endParaRPr lang="fr-FR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OTLSHAPE_T_276e5277d64f432fbbd9c72d90b8c387_TextPercentage" hidden="1"/>
          <p:cNvSpPr txBox="1"/>
          <p:nvPr>
            <p:custDataLst>
              <p:tags r:id="rId12"/>
            </p:custDataLst>
          </p:nvPr>
        </p:nvSpPr>
        <p:spPr>
          <a:xfrm>
            <a:off x="0" y="43669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fr-FR" sz="100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OTLSHAPE_T_276e5277d64f432fbbd9c72d90b8c387_StartDate" hidden="1"/>
          <p:cNvSpPr txBox="1"/>
          <p:nvPr>
            <p:custDataLst>
              <p:tags r:id="rId13"/>
            </p:custDataLst>
          </p:nvPr>
        </p:nvSpPr>
        <p:spPr>
          <a:xfrm>
            <a:off x="0" y="43669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fr-FR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OTLSHAPE_T_276e5277d64f432fbbd9c72d90b8c387_EndDate" hidden="1"/>
          <p:cNvSpPr txBox="1"/>
          <p:nvPr>
            <p:custDataLst>
              <p:tags r:id="rId14"/>
            </p:custDataLst>
          </p:nvPr>
        </p:nvSpPr>
        <p:spPr>
          <a:xfrm>
            <a:off x="0" y="4366980"/>
            <a:ext cx="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fr-FR" sz="1000">
              <a:solidFill>
                <a:schemeClr val="dk2"/>
              </a:solidFill>
              <a:latin typeface="Calibri" panose="020F050202020403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ZoneTexte 98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11</a:t>
            </a:r>
            <a:endParaRPr lang="fr-FR" sz="2600" b="1" dirty="0">
              <a:solidFill>
                <a:schemeClr val="bg1"/>
              </a:solidFill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8117483" y="3588962"/>
            <a:ext cx="371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Développement </a:t>
            </a:r>
            <a:r>
              <a:rPr lang="fr-FR" b="1" dirty="0">
                <a:latin typeface="+mj-lt"/>
              </a:rPr>
              <a:t>en interne </a:t>
            </a:r>
            <a:r>
              <a:rPr lang="fr-FR" dirty="0">
                <a:latin typeface="+mj-lt"/>
              </a:rPr>
              <a:t>d’un module GeoNature.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8252744" y="3222732"/>
            <a:ext cx="3446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Mise en œuvre technique</a:t>
            </a:r>
          </a:p>
        </p:txBody>
      </p:sp>
      <p:sp>
        <p:nvSpPr>
          <p:cNvPr id="102" name="ZoneTexte 101"/>
          <p:cNvSpPr txBox="1"/>
          <p:nvPr/>
        </p:nvSpPr>
        <p:spPr>
          <a:xfrm>
            <a:off x="8164254" y="4196787"/>
            <a:ext cx="371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Mise en place de </a:t>
            </a:r>
            <a:r>
              <a:rPr lang="fr-FR" b="1" dirty="0" smtClean="0">
                <a:latin typeface="+mj-lt"/>
              </a:rPr>
              <a:t>tests utilisateurs</a:t>
            </a:r>
            <a:r>
              <a:rPr lang="fr-FR" dirty="0" smtClean="0">
                <a:latin typeface="+mj-lt"/>
              </a:rPr>
              <a:t>.</a:t>
            </a:r>
            <a:endParaRPr lang="fr-FR" dirty="0">
              <a:latin typeface="+mj-l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9DE9AB36-FF55-4E3E-B8EE-471AC1731E91}"/>
              </a:ext>
            </a:extLst>
          </p:cNvPr>
          <p:cNvSpPr/>
          <p:nvPr/>
        </p:nvSpPr>
        <p:spPr>
          <a:xfrm>
            <a:off x="0" y="-4206"/>
            <a:ext cx="12192000" cy="631800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54" y="595426"/>
            <a:ext cx="4477122" cy="3770566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1701273" y="4473208"/>
            <a:ext cx="87894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latin typeface="+mj-lt"/>
              </a:rPr>
              <a:t>Outils « clés en main » pour la création de tableaux de bord interactifs</a:t>
            </a:r>
            <a:endParaRPr lang="fr-FR" sz="4000" dirty="0">
              <a:latin typeface="+mj-lt"/>
            </a:endParaRPr>
          </a:p>
        </p:txBody>
      </p:sp>
      <p:grpSp>
        <p:nvGrpSpPr>
          <p:cNvPr id="63" name="Groupe 62"/>
          <p:cNvGrpSpPr/>
          <p:nvPr/>
        </p:nvGrpSpPr>
        <p:grpSpPr>
          <a:xfrm>
            <a:off x="6263739" y="604757"/>
            <a:ext cx="4443064" cy="3617340"/>
            <a:chOff x="5842855" y="1134589"/>
            <a:chExt cx="4443064" cy="3617340"/>
          </a:xfrm>
        </p:grpSpPr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032" y="1134589"/>
              <a:ext cx="1976359" cy="2498508"/>
            </a:xfrm>
            <a:prstGeom prst="rect">
              <a:avLst/>
            </a:prstGeom>
          </p:spPr>
        </p:pic>
        <p:sp>
          <p:nvSpPr>
            <p:cNvPr id="65" name="ZoneTexte 64"/>
            <p:cNvSpPr txBox="1"/>
            <p:nvPr/>
          </p:nvSpPr>
          <p:spPr>
            <a:xfrm>
              <a:off x="5842855" y="3428490"/>
              <a:ext cx="44430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800" dirty="0" smtClean="0">
                  <a:solidFill>
                    <a:srgbClr val="509EE3"/>
                  </a:solidFill>
                </a:rPr>
                <a:t>Metabase</a:t>
              </a:r>
              <a:endParaRPr lang="fr-FR" sz="7800" dirty="0">
                <a:solidFill>
                  <a:srgbClr val="509EE3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89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8" grpId="0"/>
      <p:bldP spid="69" grpId="0"/>
      <p:bldP spid="70" grpId="0"/>
      <p:bldP spid="71" grpId="0"/>
      <p:bldP spid="72" grpId="0"/>
      <p:bldP spid="73" grpId="0"/>
      <p:bldP spid="100" grpId="0"/>
      <p:bldP spid="101" grpId="1"/>
      <p:bldP spid="102" grpId="0"/>
      <p:bldP spid="61" grpId="0" animBg="1"/>
      <p:bldP spid="61" grpId="1" animBg="1"/>
      <p:bldP spid="66" grpId="0"/>
      <p:bldP spid="6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Mission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Pentagone 2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Résultats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7436" y="417197"/>
            <a:ext cx="10801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Architecture technique de l’application</a:t>
            </a:r>
            <a:endParaRPr lang="fr-FR" sz="4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12</a:t>
            </a:r>
            <a:endParaRPr lang="fr-FR" sz="2600" b="1" dirty="0">
              <a:solidFill>
                <a:schemeClr val="bg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8003112" y="2144960"/>
            <a:ext cx="4046647" cy="2966315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146512" y="2144960"/>
            <a:ext cx="6469462" cy="2940061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4" y="2458704"/>
            <a:ext cx="1920126" cy="192012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69" y="3568690"/>
            <a:ext cx="1862387" cy="1330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ZoneTexte 13"/>
          <p:cNvSpPr txBox="1"/>
          <p:nvPr/>
        </p:nvSpPr>
        <p:spPr>
          <a:xfrm>
            <a:off x="0" y="1583231"/>
            <a:ext cx="19655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Back-end</a:t>
            </a:r>
            <a:endParaRPr lang="fr-FR" sz="3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14" y="2633454"/>
            <a:ext cx="1402500" cy="1802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ZoneTexte 22"/>
          <p:cNvSpPr txBox="1"/>
          <p:nvPr/>
        </p:nvSpPr>
        <p:spPr>
          <a:xfrm>
            <a:off x="7893923" y="1584141"/>
            <a:ext cx="19942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Front-end</a:t>
            </a:r>
            <a:endParaRPr lang="fr-FR" sz="3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957" y="2255397"/>
            <a:ext cx="1952389" cy="1952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ZoneTexte 24"/>
          <p:cNvSpPr txBox="1"/>
          <p:nvPr/>
        </p:nvSpPr>
        <p:spPr>
          <a:xfrm>
            <a:off x="8735287" y="4035044"/>
            <a:ext cx="1173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Angular</a:t>
            </a:r>
            <a:endParaRPr lang="fr-FR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84" y="4373473"/>
            <a:ext cx="2037550" cy="539952"/>
          </a:xfrm>
          <a:prstGeom prst="rect">
            <a:avLst/>
          </a:prstGeom>
          <a:effectLst/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t="7004" r="11673" b="7521"/>
          <a:stretch/>
        </p:blipFill>
        <p:spPr>
          <a:xfrm>
            <a:off x="10264346" y="2227132"/>
            <a:ext cx="1486402" cy="1667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Flèche droite 34"/>
          <p:cNvSpPr/>
          <p:nvPr/>
        </p:nvSpPr>
        <p:spPr>
          <a:xfrm rot="10800000">
            <a:off x="6045920" y="3152294"/>
            <a:ext cx="2099392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droite 35"/>
          <p:cNvSpPr/>
          <p:nvPr/>
        </p:nvSpPr>
        <p:spPr>
          <a:xfrm>
            <a:off x="6444319" y="3647809"/>
            <a:ext cx="2099392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 36"/>
          <p:cNvGrpSpPr/>
          <p:nvPr/>
        </p:nvGrpSpPr>
        <p:grpSpPr>
          <a:xfrm>
            <a:off x="6604398" y="3045664"/>
            <a:ext cx="1423315" cy="1138652"/>
            <a:chOff x="6615973" y="3528264"/>
            <a:chExt cx="1423315" cy="1138652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973" y="3528264"/>
              <a:ext cx="1423315" cy="11386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ZoneTexte 29"/>
            <p:cNvSpPr txBox="1"/>
            <p:nvPr/>
          </p:nvSpPr>
          <p:spPr>
            <a:xfrm>
              <a:off x="6942360" y="3719754"/>
              <a:ext cx="7547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>
                  <a:latin typeface="Agency FB" panose="020B0503020202020204" pitchFamily="34" charset="0"/>
                </a:rPr>
                <a:t>API</a:t>
              </a:r>
            </a:p>
            <a:p>
              <a:pPr algn="ctr"/>
              <a:r>
                <a:rPr lang="fr-FR" sz="2000" dirty="0" smtClean="0">
                  <a:latin typeface="Agency FB" panose="020B0503020202020204" pitchFamily="34" charset="0"/>
                </a:rPr>
                <a:t>REST</a:t>
              </a:r>
              <a:endParaRPr lang="fr-FR" sz="20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38" name="Flèche droite 37"/>
          <p:cNvSpPr/>
          <p:nvPr/>
        </p:nvSpPr>
        <p:spPr>
          <a:xfrm rot="10800000">
            <a:off x="2063199" y="3148973"/>
            <a:ext cx="2099392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droite 38"/>
          <p:cNvSpPr/>
          <p:nvPr/>
        </p:nvSpPr>
        <p:spPr>
          <a:xfrm>
            <a:off x="2451439" y="3647808"/>
            <a:ext cx="2099392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17"/>
          <p:cNvSpPr/>
          <p:nvPr/>
        </p:nvSpPr>
        <p:spPr>
          <a:xfrm>
            <a:off x="2560320" y="3354175"/>
            <a:ext cx="1494601" cy="51338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486672" y="3418767"/>
            <a:ext cx="165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SQL</a:t>
            </a:r>
            <a:r>
              <a:rPr lang="fr-FR" sz="2000" b="1" dirty="0" smtClean="0">
                <a:solidFill>
                  <a:srgbClr val="C00000"/>
                </a:solidFill>
              </a:rPr>
              <a:t>Alchemy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0455922" y="3799144"/>
            <a:ext cx="117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Chart.js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869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  <p:bldP spid="23" grpId="0"/>
      <p:bldP spid="25" grpId="0"/>
      <p:bldP spid="35" grpId="0" animBg="1"/>
      <p:bldP spid="36" grpId="0" animBg="1"/>
      <p:bldP spid="38" grpId="0" animBg="1"/>
      <p:bldP spid="39" grpId="0" animBg="1"/>
      <p:bldP spid="18" grpId="0" animBg="1"/>
      <p:bldP spid="2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entagone 2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Résultats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160353" y="1300264"/>
            <a:ext cx="9900000" cy="27012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Développement en interne d’un module GeoNature « Tableau de bord » :</a:t>
            </a:r>
          </a:p>
          <a:p>
            <a:pPr algn="ctr"/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btenir un </a:t>
            </a:r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état des lieux des connaissances 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à travers des </a:t>
            </a:r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graphiques</a:t>
            </a:r>
            <a:r>
              <a:rPr lang="fr-FR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et cartes interactives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160353" y="3810493"/>
            <a:ext cx="990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13</a:t>
            </a:r>
            <a:endParaRPr lang="fr-FR" sz="2600" b="1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8835" r="6543" b="9105"/>
          <a:stretch/>
        </p:blipFill>
        <p:spPr>
          <a:xfrm>
            <a:off x="5279320" y="4001517"/>
            <a:ext cx="1662065" cy="15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1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à coins arrondis 32"/>
          <p:cNvSpPr/>
          <p:nvPr/>
        </p:nvSpPr>
        <p:spPr>
          <a:xfrm>
            <a:off x="1183271" y="976585"/>
            <a:ext cx="2213583" cy="4873709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 smtClean="0"/>
          </a:p>
        </p:txBody>
      </p:sp>
      <p:sp>
        <p:nvSpPr>
          <p:cNvPr id="2" name="Chevron 1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entagone 2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Résultats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14</a:t>
            </a:r>
            <a:endParaRPr lang="fr-FR" sz="26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8632" y="147397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Objectifs du module « Tableau de bord »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064" y="1178580"/>
            <a:ext cx="1046162" cy="104616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5506" y="717125"/>
            <a:ext cx="685737" cy="59094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4022">
            <a:off x="9293186" y="692016"/>
            <a:ext cx="837823" cy="83782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451">
            <a:off x="8715952" y="257772"/>
            <a:ext cx="3274122" cy="327412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59" y="3557376"/>
            <a:ext cx="1163672" cy="1720211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9194940" y="930245"/>
            <a:ext cx="11303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/>
              <a:t>2000 - 2019</a:t>
            </a:r>
            <a:endParaRPr lang="fr-FR" sz="1500" b="1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15084" r="2843" b="11911"/>
          <a:stretch/>
        </p:blipFill>
        <p:spPr>
          <a:xfrm>
            <a:off x="9553064" y="1244212"/>
            <a:ext cx="1129317" cy="87745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17" y="1210752"/>
            <a:ext cx="1402119" cy="140211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73" y="3057599"/>
            <a:ext cx="4942586" cy="308911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49" y="3392184"/>
            <a:ext cx="1085700" cy="10857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49" y="4477884"/>
            <a:ext cx="1139700" cy="11397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18" y="3660095"/>
            <a:ext cx="1803225" cy="1803225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5228674" y="2794004"/>
            <a:ext cx="1994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Front-end</a:t>
            </a:r>
            <a:endParaRPr lang="fr-FR" sz="2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93330" y="5843348"/>
            <a:ext cx="1965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Back-end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1566120" y="4235844"/>
            <a:ext cx="1423315" cy="1138652"/>
            <a:chOff x="6615973" y="3528264"/>
            <a:chExt cx="1423315" cy="1138652"/>
          </a:xfrm>
        </p:grpSpPr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973" y="3528264"/>
              <a:ext cx="1423315" cy="11386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ZoneTexte 36"/>
            <p:cNvSpPr txBox="1"/>
            <p:nvPr/>
          </p:nvSpPr>
          <p:spPr>
            <a:xfrm>
              <a:off x="6942360" y="3719754"/>
              <a:ext cx="7547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>
                  <a:latin typeface="Agency FB" panose="020B0503020202020204" pitchFamily="34" charset="0"/>
                </a:rPr>
                <a:t>API</a:t>
              </a:r>
            </a:p>
            <a:p>
              <a:pPr algn="ctr"/>
              <a:r>
                <a:rPr lang="fr-FR" sz="2000" dirty="0" smtClean="0">
                  <a:latin typeface="Agency FB" panose="020B0503020202020204" pitchFamily="34" charset="0"/>
                </a:rPr>
                <a:t>REST</a:t>
              </a:r>
              <a:endParaRPr lang="fr-FR" sz="20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1229451" y="5385753"/>
            <a:ext cx="211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>
                <a:solidFill>
                  <a:srgbClr val="000080"/>
                </a:solidFill>
              </a:rPr>
              <a:t>/dashboard </a:t>
            </a:r>
          </a:p>
        </p:txBody>
      </p:sp>
      <p:sp>
        <p:nvSpPr>
          <p:cNvPr id="40" name="Flèche droite 39"/>
          <p:cNvSpPr/>
          <p:nvPr/>
        </p:nvSpPr>
        <p:spPr>
          <a:xfrm rot="10800000">
            <a:off x="3182529" y="4420170"/>
            <a:ext cx="2608028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40"/>
          <p:cNvSpPr/>
          <p:nvPr/>
        </p:nvSpPr>
        <p:spPr>
          <a:xfrm>
            <a:off x="3182529" y="4867835"/>
            <a:ext cx="2608028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16200000">
            <a:off x="1931631" y="3102862"/>
            <a:ext cx="1231677" cy="422731"/>
          </a:xfrm>
          <a:prstGeom prst="rightArrow">
            <a:avLst>
              <a:gd name="adj1" fmla="val 41171"/>
              <a:gd name="adj2" fmla="val 92108"/>
            </a:avLst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 droite 42"/>
          <p:cNvSpPr/>
          <p:nvPr/>
        </p:nvSpPr>
        <p:spPr>
          <a:xfrm rot="5400000">
            <a:off x="1451653" y="3164353"/>
            <a:ext cx="1231200" cy="422731"/>
          </a:xfrm>
          <a:prstGeom prst="rightArrow">
            <a:avLst>
              <a:gd name="adj1" fmla="val 45585"/>
              <a:gd name="adj2" fmla="val 92108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3470905" y="5239644"/>
            <a:ext cx="1994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(Geo)JSON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26" y="4477884"/>
            <a:ext cx="1141200" cy="11412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26" y="3395425"/>
            <a:ext cx="1087200" cy="1087200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145347" y="138704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Optimisation des performances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48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"/>
                            </p:stCondLst>
                            <p:childTnLst>
                              <p:par>
                                <p:cTn id="139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50"/>
                            </p:stCondLst>
                            <p:childTnLst>
                              <p:par>
                                <p:cTn id="1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50"/>
                            </p:stCondLst>
                            <p:childTnLst>
                              <p:par>
                                <p:cTn id="1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750"/>
                            </p:stCondLst>
                            <p:childTnLst>
                              <p:par>
                                <p:cTn id="1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"/>
                            </p:stCondLst>
                            <p:childTnLst>
                              <p:par>
                                <p:cTn id="16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4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750"/>
                            </p:stCondLst>
                            <p:childTnLst>
                              <p:par>
                                <p:cTn id="1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34857 -0.61134 " pathEditMode="relative" rAng="0" ptsTypes="AA">
                                      <p:cBhvr>
                                        <p:cTn id="2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-30579"/>
                                    </p:animMotion>
                                  </p:childTnLst>
                                </p:cTn>
                              </p:par>
                              <p:par>
                                <p:cTn id="26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8" grpId="0"/>
      <p:bldP spid="23" grpId="0"/>
      <p:bldP spid="23" grpId="1"/>
      <p:bldP spid="32" grpId="0"/>
      <p:bldP spid="32" grpId="1"/>
      <p:bldP spid="34" grpId="0"/>
      <p:bldP spid="34" grpId="1"/>
      <p:bldP spid="39" grpId="0"/>
      <p:bldP spid="39" grpId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  <p:bldP spid="44" grpId="0"/>
      <p:bldP spid="44" grpId="1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à coins arrondis 59"/>
          <p:cNvSpPr/>
          <p:nvPr/>
        </p:nvSpPr>
        <p:spPr>
          <a:xfrm>
            <a:off x="1183271" y="976585"/>
            <a:ext cx="2213583" cy="4873709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 smtClean="0"/>
          </a:p>
        </p:txBody>
      </p:sp>
      <p:sp>
        <p:nvSpPr>
          <p:cNvPr id="14" name="ZoneTexte 13"/>
          <p:cNvSpPr txBox="1"/>
          <p:nvPr/>
        </p:nvSpPr>
        <p:spPr>
          <a:xfrm>
            <a:off x="145347" y="138704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Optimisation des performances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Pentagone 4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Résultats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393" y="285718"/>
            <a:ext cx="1141200" cy="11412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17" y="1210752"/>
            <a:ext cx="1402119" cy="1402119"/>
          </a:xfrm>
          <a:prstGeom prst="rect">
            <a:avLst/>
          </a:prstGeom>
        </p:spPr>
      </p:pic>
      <p:grpSp>
        <p:nvGrpSpPr>
          <p:cNvPr id="61" name="Groupe 60"/>
          <p:cNvGrpSpPr/>
          <p:nvPr/>
        </p:nvGrpSpPr>
        <p:grpSpPr>
          <a:xfrm>
            <a:off x="1566120" y="4235844"/>
            <a:ext cx="1423315" cy="1138652"/>
            <a:chOff x="6615973" y="3528264"/>
            <a:chExt cx="1423315" cy="1138652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973" y="3528264"/>
              <a:ext cx="1423315" cy="11386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ZoneTexte 62"/>
            <p:cNvSpPr txBox="1"/>
            <p:nvPr/>
          </p:nvSpPr>
          <p:spPr>
            <a:xfrm>
              <a:off x="6942360" y="3719754"/>
              <a:ext cx="7547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>
                  <a:latin typeface="Agency FB" panose="020B0503020202020204" pitchFamily="34" charset="0"/>
                </a:rPr>
                <a:t>API</a:t>
              </a:r>
            </a:p>
            <a:p>
              <a:pPr algn="ctr"/>
              <a:r>
                <a:rPr lang="fr-FR" sz="2000" dirty="0" smtClean="0">
                  <a:latin typeface="Agency FB" panose="020B0503020202020204" pitchFamily="34" charset="0"/>
                </a:rPr>
                <a:t>REST</a:t>
              </a:r>
              <a:endParaRPr lang="fr-FR" sz="20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64" name="ZoneTexte 63"/>
          <p:cNvSpPr txBox="1"/>
          <p:nvPr/>
        </p:nvSpPr>
        <p:spPr>
          <a:xfrm>
            <a:off x="1229451" y="5385753"/>
            <a:ext cx="211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>
                <a:solidFill>
                  <a:srgbClr val="000080"/>
                </a:solidFill>
              </a:rPr>
              <a:t>/dashboard </a:t>
            </a:r>
          </a:p>
        </p:txBody>
      </p:sp>
      <p:sp>
        <p:nvSpPr>
          <p:cNvPr id="65" name="Flèche droite 64"/>
          <p:cNvSpPr/>
          <p:nvPr/>
        </p:nvSpPr>
        <p:spPr>
          <a:xfrm rot="16200000">
            <a:off x="1931631" y="3102862"/>
            <a:ext cx="1231677" cy="422731"/>
          </a:xfrm>
          <a:prstGeom prst="rightArrow">
            <a:avLst>
              <a:gd name="adj1" fmla="val 41171"/>
              <a:gd name="adj2" fmla="val 92108"/>
            </a:avLst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Flèche droite 65"/>
          <p:cNvSpPr/>
          <p:nvPr/>
        </p:nvSpPr>
        <p:spPr>
          <a:xfrm rot="5400000">
            <a:off x="1451653" y="3164353"/>
            <a:ext cx="1231200" cy="422731"/>
          </a:xfrm>
          <a:prstGeom prst="rightArrow">
            <a:avLst>
              <a:gd name="adj1" fmla="val 45585"/>
              <a:gd name="adj2" fmla="val 92108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59" y="3557376"/>
            <a:ext cx="1163672" cy="1720211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73" y="3057599"/>
            <a:ext cx="4942586" cy="3089116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18" y="3660095"/>
            <a:ext cx="1803225" cy="1803225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5228674" y="2794004"/>
            <a:ext cx="1994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Front-end</a:t>
            </a:r>
            <a:endParaRPr lang="fr-FR" sz="2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793330" y="5843348"/>
            <a:ext cx="1965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Back-end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2" name="Flèche droite 71"/>
          <p:cNvSpPr/>
          <p:nvPr/>
        </p:nvSpPr>
        <p:spPr>
          <a:xfrm rot="10800000">
            <a:off x="3182529" y="4420170"/>
            <a:ext cx="2608028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Flèche droite 72"/>
          <p:cNvSpPr/>
          <p:nvPr/>
        </p:nvSpPr>
        <p:spPr>
          <a:xfrm>
            <a:off x="3182529" y="4867835"/>
            <a:ext cx="2608028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ZoneTexte 73"/>
          <p:cNvSpPr txBox="1"/>
          <p:nvPr/>
        </p:nvSpPr>
        <p:spPr>
          <a:xfrm>
            <a:off x="3470905" y="5239644"/>
            <a:ext cx="1994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(Geo)JSON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5" name="Imag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49" y="3392184"/>
            <a:ext cx="1085700" cy="1085700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49" y="4477884"/>
            <a:ext cx="1139700" cy="1139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DE9AB36-FF55-4E3E-B8EE-471AC1731E91}"/>
              </a:ext>
            </a:extLst>
          </p:cNvPr>
          <p:cNvSpPr/>
          <p:nvPr/>
        </p:nvSpPr>
        <p:spPr>
          <a:xfrm>
            <a:off x="33983" y="-1887"/>
            <a:ext cx="12192000" cy="631800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6" y="545926"/>
            <a:ext cx="11965545" cy="566453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6" y="545926"/>
            <a:ext cx="7995496" cy="566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15</a:t>
            </a:r>
            <a:endParaRPr lang="fr-FR" sz="2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0.00069 L -0.10586 0.500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2504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4" grpId="0"/>
      <p:bldP spid="64" grpId="1"/>
      <p:bldP spid="65" grpId="0" animBg="1"/>
      <p:bldP spid="65" grpId="1" animBg="1"/>
      <p:bldP spid="66" grpId="0" animBg="1"/>
      <p:bldP spid="66" grpId="1" animBg="1"/>
      <p:bldP spid="70" grpId="0"/>
      <p:bldP spid="70" grpId="1"/>
      <p:bldP spid="71" grpId="0"/>
      <p:bldP spid="71" grpId="1"/>
      <p:bldP spid="72" grpId="0" animBg="1"/>
      <p:bldP spid="72" grpId="1" animBg="1"/>
      <p:bldP spid="73" grpId="0" animBg="1"/>
      <p:bldP spid="73" grpId="1" animBg="1"/>
      <p:bldP spid="74" grpId="0"/>
      <p:bldP spid="74" grpId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42" y="128736"/>
            <a:ext cx="5323366" cy="606044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443679" y="529953"/>
            <a:ext cx="5721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Le Parc national des Ecrins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" y="1905059"/>
            <a:ext cx="6559420" cy="43750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4909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5347" y="138704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Optimisation des performances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Pentagone 4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Résultats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8" y="4641239"/>
            <a:ext cx="1402119" cy="14021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16</a:t>
            </a:r>
            <a:endParaRPr lang="fr-FR" sz="2600" b="1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7" y="1247656"/>
            <a:ext cx="4943889" cy="2038061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91688" y="846590"/>
            <a:ext cx="3361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Vue matérialisée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4" y="3379480"/>
            <a:ext cx="9498125" cy="2829921"/>
          </a:xfrm>
          <a:prstGeom prst="rect">
            <a:avLst/>
          </a:prstGeom>
        </p:spPr>
      </p:pic>
      <p:sp>
        <p:nvSpPr>
          <p:cNvPr id="14" name="Virage 13"/>
          <p:cNvSpPr/>
          <p:nvPr/>
        </p:nvSpPr>
        <p:spPr>
          <a:xfrm rot="16200000" flipH="1" flipV="1">
            <a:off x="5262980" y="2046670"/>
            <a:ext cx="1156920" cy="1208697"/>
          </a:xfrm>
          <a:prstGeom prst="bentArrow">
            <a:avLst>
              <a:gd name="adj1" fmla="val 17092"/>
              <a:gd name="adj2" fmla="val 19688"/>
              <a:gd name="adj3" fmla="val 30914"/>
              <a:gd name="adj4" fmla="val 69086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393" y="285718"/>
            <a:ext cx="1141200" cy="1141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02571" y="3753216"/>
            <a:ext cx="6314149" cy="1775094"/>
          </a:xfrm>
          <a:prstGeom prst="rect">
            <a:avLst/>
          </a:prstGeom>
          <a:solidFill>
            <a:srgbClr val="F4B183">
              <a:alpha val="30196"/>
            </a:srgb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002570" y="5549552"/>
            <a:ext cx="6314150" cy="310102"/>
          </a:xfrm>
          <a:prstGeom prst="rect">
            <a:avLst/>
          </a:prstGeom>
          <a:solidFill>
            <a:schemeClr val="accent1">
              <a:lumMod val="60000"/>
              <a:lumOff val="40000"/>
              <a:alpha val="30196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3002570" y="5875816"/>
            <a:ext cx="6314150" cy="300829"/>
          </a:xfrm>
          <a:prstGeom prst="rect">
            <a:avLst/>
          </a:prstGeom>
          <a:solidFill>
            <a:srgbClr val="A9D18E">
              <a:alpha val="30196"/>
            </a:srgb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15" y="654377"/>
            <a:ext cx="5096678" cy="5096678"/>
          </a:xfrm>
          <a:prstGeom prst="rect">
            <a:avLst/>
          </a:prstGeom>
        </p:spPr>
      </p:pic>
      <p:sp>
        <p:nvSpPr>
          <p:cNvPr id="20" name="Flèche droite 19"/>
          <p:cNvSpPr/>
          <p:nvPr/>
        </p:nvSpPr>
        <p:spPr>
          <a:xfrm rot="5400000">
            <a:off x="9594668" y="2965241"/>
            <a:ext cx="430327" cy="210626"/>
          </a:xfrm>
          <a:prstGeom prst="rightArrow">
            <a:avLst>
              <a:gd name="adj1" fmla="val 40179"/>
              <a:gd name="adj2" fmla="val 6406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0342672" y="3406174"/>
            <a:ext cx="1694388" cy="347042"/>
          </a:xfrm>
          <a:prstGeom prst="rect">
            <a:avLst/>
          </a:prstGeom>
          <a:solidFill>
            <a:schemeClr val="accent4">
              <a:lumMod val="40000"/>
              <a:lumOff val="60000"/>
              <a:alpha val="30196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707658" y="2243016"/>
            <a:ext cx="1464042" cy="161094"/>
          </a:xfrm>
          <a:prstGeom prst="rect">
            <a:avLst/>
          </a:prstGeom>
          <a:solidFill>
            <a:schemeClr val="accent5">
              <a:lumMod val="60000"/>
              <a:lumOff val="40000"/>
              <a:alpha val="30196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5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17</a:t>
            </a:r>
            <a:endParaRPr lang="fr-FR" sz="26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Pentagone 4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Résultats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8632" y="147397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Optimisation des performances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183271" y="976585"/>
            <a:ext cx="2213583" cy="4873709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 smtClean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59" y="3557376"/>
            <a:ext cx="1163672" cy="172021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17" y="1210752"/>
            <a:ext cx="1402119" cy="140211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73" y="3057599"/>
            <a:ext cx="4942586" cy="308911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49" y="3392184"/>
            <a:ext cx="1085700" cy="10857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49" y="4477884"/>
            <a:ext cx="1139700" cy="11397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18" y="3660095"/>
            <a:ext cx="1803225" cy="1803225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228674" y="2794004"/>
            <a:ext cx="1994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Front-end</a:t>
            </a:r>
            <a:endParaRPr lang="fr-FR" sz="2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3330" y="5843348"/>
            <a:ext cx="1965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Back-end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1566120" y="4138564"/>
            <a:ext cx="1423315" cy="1138652"/>
            <a:chOff x="6615973" y="3528264"/>
            <a:chExt cx="1423315" cy="1138652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973" y="3528264"/>
              <a:ext cx="1423315" cy="11386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ZoneTexte 23"/>
            <p:cNvSpPr txBox="1"/>
            <p:nvPr/>
          </p:nvSpPr>
          <p:spPr>
            <a:xfrm>
              <a:off x="6942360" y="3719754"/>
              <a:ext cx="7547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>
                  <a:latin typeface="Agency FB" panose="020B0503020202020204" pitchFamily="34" charset="0"/>
                </a:rPr>
                <a:t>API</a:t>
              </a:r>
            </a:p>
            <a:p>
              <a:pPr algn="ctr"/>
              <a:r>
                <a:rPr lang="fr-FR" sz="2000" dirty="0" smtClean="0">
                  <a:latin typeface="Agency FB" panose="020B0503020202020204" pitchFamily="34" charset="0"/>
                </a:rPr>
                <a:t>REST</a:t>
              </a:r>
              <a:endParaRPr lang="fr-FR" sz="20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1229451" y="5385753"/>
            <a:ext cx="211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>
                <a:solidFill>
                  <a:srgbClr val="000080"/>
                </a:solidFill>
              </a:rPr>
              <a:t>/dashboard </a:t>
            </a:r>
          </a:p>
        </p:txBody>
      </p:sp>
      <p:sp>
        <p:nvSpPr>
          <p:cNvPr id="26" name="Flèche droite 25"/>
          <p:cNvSpPr/>
          <p:nvPr/>
        </p:nvSpPr>
        <p:spPr>
          <a:xfrm rot="10800000">
            <a:off x="3182529" y="4420170"/>
            <a:ext cx="2608028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droite 26"/>
          <p:cNvSpPr/>
          <p:nvPr/>
        </p:nvSpPr>
        <p:spPr>
          <a:xfrm>
            <a:off x="3182529" y="4867835"/>
            <a:ext cx="2608028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droite 27"/>
          <p:cNvSpPr/>
          <p:nvPr/>
        </p:nvSpPr>
        <p:spPr>
          <a:xfrm rot="16200000">
            <a:off x="1931631" y="3102862"/>
            <a:ext cx="1231677" cy="422731"/>
          </a:xfrm>
          <a:prstGeom prst="rightArrow">
            <a:avLst>
              <a:gd name="adj1" fmla="val 41171"/>
              <a:gd name="adj2" fmla="val 92108"/>
            </a:avLst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droite 28"/>
          <p:cNvSpPr/>
          <p:nvPr/>
        </p:nvSpPr>
        <p:spPr>
          <a:xfrm rot="5400000">
            <a:off x="1451653" y="3164353"/>
            <a:ext cx="1231200" cy="422731"/>
          </a:xfrm>
          <a:prstGeom prst="rightArrow">
            <a:avLst>
              <a:gd name="adj1" fmla="val 45585"/>
              <a:gd name="adj2" fmla="val 92108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3470905" y="5239644"/>
            <a:ext cx="1994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(Geo)JSON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11654 0.1101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/>
      <p:bldP spid="21" grpId="0"/>
      <p:bldP spid="25" grpId="0"/>
      <p:bldP spid="26" grpId="0" animBg="1"/>
      <p:bldP spid="27" grpId="0" animBg="1"/>
      <p:bldP spid="28" grpId="0" animBg="1"/>
      <p:bldP spid="29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259637" y="1093775"/>
            <a:ext cx="4789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Utilisation d’un champ indexé</a:t>
            </a:r>
            <a:endParaRPr lang="fr-FR" sz="3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47419" y="4895946"/>
            <a:ext cx="1423315" cy="1138652"/>
            <a:chOff x="6615973" y="3528264"/>
            <a:chExt cx="1423315" cy="113865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973" y="3528264"/>
              <a:ext cx="1423315" cy="11386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ZoneTexte 3"/>
            <p:cNvSpPr txBox="1"/>
            <p:nvPr/>
          </p:nvSpPr>
          <p:spPr>
            <a:xfrm>
              <a:off x="6942360" y="3719754"/>
              <a:ext cx="7547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>
                  <a:latin typeface="Agency FB" panose="020B0503020202020204" pitchFamily="34" charset="0"/>
                </a:rPr>
                <a:t>API</a:t>
              </a:r>
            </a:p>
            <a:p>
              <a:pPr algn="ctr"/>
              <a:r>
                <a:rPr lang="fr-FR" sz="2000" dirty="0" smtClean="0">
                  <a:latin typeface="Agency FB" panose="020B0503020202020204" pitchFamily="34" charset="0"/>
                </a:rPr>
                <a:t>REST</a:t>
              </a:r>
              <a:endParaRPr lang="fr-FR" sz="20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5" name="Chevron 4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Pentagone 5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Résultats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632" y="147397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Optimisation des performances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17</a:t>
            </a:r>
            <a:endParaRPr lang="fr-FR" sz="2600" b="1" dirty="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52" y="2066017"/>
            <a:ext cx="9862544" cy="2740188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296961" y="1092030"/>
            <a:ext cx="47517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Utilisation de sous-requêtes</a:t>
            </a:r>
            <a:endParaRPr lang="fr-FR" sz="3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4852" y="2066017"/>
            <a:ext cx="9862544" cy="1516938"/>
          </a:xfrm>
          <a:prstGeom prst="rect">
            <a:avLst/>
          </a:prstGeom>
          <a:solidFill>
            <a:srgbClr val="F4B183">
              <a:alpha val="30196"/>
            </a:srgb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774790" y="3034043"/>
            <a:ext cx="7533912" cy="203679"/>
          </a:xfrm>
          <a:prstGeom prst="rect">
            <a:avLst/>
          </a:prstGeom>
          <a:solidFill>
            <a:srgbClr val="A9D18E">
              <a:alpha val="30196"/>
            </a:srgb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2472034" y="2250413"/>
            <a:ext cx="998954" cy="212869"/>
          </a:xfrm>
          <a:prstGeom prst="rect">
            <a:avLst/>
          </a:prstGeom>
          <a:solidFill>
            <a:srgbClr val="FFD966">
              <a:alpha val="30196"/>
            </a:srgb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648480" y="3223242"/>
            <a:ext cx="998954" cy="212869"/>
          </a:xfrm>
          <a:prstGeom prst="rect">
            <a:avLst/>
          </a:prstGeom>
          <a:solidFill>
            <a:srgbClr val="FFD966">
              <a:alpha val="30196"/>
            </a:srgb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85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entagone 2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Résultats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18</a:t>
            </a:r>
            <a:endParaRPr lang="fr-FR" sz="2600" b="1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8632" y="147397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Optimisation des performances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183271" y="976585"/>
            <a:ext cx="2213583" cy="4873709"/>
          </a:xfrm>
          <a:prstGeom prst="roundRect">
            <a:avLst>
              <a:gd name="adj" fmla="val 4521"/>
            </a:avLst>
          </a:prstGeom>
          <a:solidFill>
            <a:schemeClr val="bg1">
              <a:lumMod val="95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b="1" dirty="0" smtClean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359" y="3557376"/>
            <a:ext cx="1163672" cy="172021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17" y="1210752"/>
            <a:ext cx="1402119" cy="140211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73" y="3057599"/>
            <a:ext cx="4942586" cy="308911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49" y="3392184"/>
            <a:ext cx="1085700" cy="10857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49" y="4477884"/>
            <a:ext cx="1139700" cy="11397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918" y="3660095"/>
            <a:ext cx="1803225" cy="180322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228674" y="2794004"/>
            <a:ext cx="1994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Front-end</a:t>
            </a:r>
            <a:endParaRPr lang="fr-FR" sz="2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93330" y="5843348"/>
            <a:ext cx="19655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Back-end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1566120" y="4138564"/>
            <a:ext cx="1423315" cy="1138652"/>
            <a:chOff x="6615973" y="3528264"/>
            <a:chExt cx="1423315" cy="1138652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973" y="3528264"/>
              <a:ext cx="1423315" cy="11386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ZoneTexte 19"/>
            <p:cNvSpPr txBox="1"/>
            <p:nvPr/>
          </p:nvSpPr>
          <p:spPr>
            <a:xfrm>
              <a:off x="6942360" y="3719754"/>
              <a:ext cx="7547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 smtClean="0">
                  <a:latin typeface="Agency FB" panose="020B0503020202020204" pitchFamily="34" charset="0"/>
                </a:rPr>
                <a:t>API</a:t>
              </a:r>
            </a:p>
            <a:p>
              <a:pPr algn="ctr"/>
              <a:r>
                <a:rPr lang="fr-FR" sz="2000" dirty="0" smtClean="0">
                  <a:latin typeface="Agency FB" panose="020B0503020202020204" pitchFamily="34" charset="0"/>
                </a:rPr>
                <a:t>REST</a:t>
              </a:r>
              <a:endParaRPr lang="fr-FR" sz="2000" dirty="0">
                <a:latin typeface="Agency FB" panose="020B0503020202020204" pitchFamily="34" charset="0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1229451" y="5385753"/>
            <a:ext cx="211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>
                <a:solidFill>
                  <a:srgbClr val="000080"/>
                </a:solidFill>
              </a:rPr>
              <a:t>/dashboard </a:t>
            </a:r>
          </a:p>
        </p:txBody>
      </p:sp>
      <p:sp>
        <p:nvSpPr>
          <p:cNvPr id="22" name="Flèche droite 21"/>
          <p:cNvSpPr/>
          <p:nvPr/>
        </p:nvSpPr>
        <p:spPr>
          <a:xfrm rot="10800000">
            <a:off x="3182529" y="4420170"/>
            <a:ext cx="2608028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>
            <a:off x="3182529" y="4867835"/>
            <a:ext cx="2608028" cy="422731"/>
          </a:xfrm>
          <a:prstGeom prst="rightArrow">
            <a:avLst>
              <a:gd name="adj1" fmla="val 50000"/>
              <a:gd name="adj2" fmla="val 92108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droite 23"/>
          <p:cNvSpPr/>
          <p:nvPr/>
        </p:nvSpPr>
        <p:spPr>
          <a:xfrm rot="16200000">
            <a:off x="1931631" y="3102862"/>
            <a:ext cx="1231677" cy="422731"/>
          </a:xfrm>
          <a:prstGeom prst="rightArrow">
            <a:avLst>
              <a:gd name="adj1" fmla="val 41171"/>
              <a:gd name="adj2" fmla="val 92108"/>
            </a:avLst>
          </a:prstGeom>
          <a:solidFill>
            <a:schemeClr val="accent5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droite 24"/>
          <p:cNvSpPr/>
          <p:nvPr/>
        </p:nvSpPr>
        <p:spPr>
          <a:xfrm rot="5400000">
            <a:off x="1451653" y="3164353"/>
            <a:ext cx="1231200" cy="422731"/>
          </a:xfrm>
          <a:prstGeom prst="rightArrow">
            <a:avLst>
              <a:gd name="adj1" fmla="val 45585"/>
              <a:gd name="adj2" fmla="val 92108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3470905" y="5239644"/>
            <a:ext cx="1994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(Geo)JSON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5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48034 0.0666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/>
      <p:bldP spid="21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/>
          <a:stretch/>
        </p:blipFill>
        <p:spPr>
          <a:xfrm>
            <a:off x="8530003" y="2365434"/>
            <a:ext cx="3420000" cy="275120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"/>
          <a:stretch/>
        </p:blipFill>
        <p:spPr>
          <a:xfrm>
            <a:off x="4492862" y="2330140"/>
            <a:ext cx="3420000" cy="274034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6" y="2339530"/>
            <a:ext cx="3420000" cy="2721569"/>
          </a:xfrm>
          <a:prstGeom prst="rect">
            <a:avLst/>
          </a:prstGeom>
        </p:spPr>
      </p:pic>
      <p:sp>
        <p:nvSpPr>
          <p:cNvPr id="3" name="Chevron 2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Pentagone 3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Résultats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18</a:t>
            </a:r>
            <a:endParaRPr lang="fr-FR" sz="26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28632" y="147397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Optimisation des performances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8" y="4938866"/>
            <a:ext cx="1139700" cy="11397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59636" y="1093775"/>
            <a:ext cx="8692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Fonction spatiale pour la simplification des géométries</a:t>
            </a:r>
            <a:endParaRPr lang="fr-FR" sz="3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81" y="1886265"/>
            <a:ext cx="9832012" cy="317162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5038275" y="5048190"/>
            <a:ext cx="2407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</a:t>
            </a:r>
            <a:r>
              <a:rPr lang="fr-FR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t_simplify 50</a:t>
            </a:r>
            <a:endParaRPr lang="fr-FR" sz="22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177258" y="5048189"/>
            <a:ext cx="24078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</a:t>
            </a:r>
            <a:r>
              <a:rPr lang="fr-FR" sz="2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t_simplify 200</a:t>
            </a:r>
            <a:endParaRPr lang="fr-FR" sz="2200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Flèche droite 17"/>
          <p:cNvSpPr/>
          <p:nvPr/>
        </p:nvSpPr>
        <p:spPr>
          <a:xfrm>
            <a:off x="3668754" y="4351746"/>
            <a:ext cx="1080000" cy="198000"/>
          </a:xfrm>
          <a:prstGeom prst="rightArrow">
            <a:avLst>
              <a:gd name="adj1" fmla="val 40179"/>
              <a:gd name="adj2" fmla="val 6406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droite 18"/>
          <p:cNvSpPr/>
          <p:nvPr/>
        </p:nvSpPr>
        <p:spPr>
          <a:xfrm>
            <a:off x="7663874" y="4351746"/>
            <a:ext cx="1080000" cy="198000"/>
          </a:xfrm>
          <a:prstGeom prst="rightArrow">
            <a:avLst>
              <a:gd name="adj1" fmla="val 40179"/>
              <a:gd name="adj2" fmla="val 6406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18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6" grpId="1"/>
      <p:bldP spid="17" grpId="0"/>
      <p:bldP spid="17" grpId="1"/>
      <p:bldP spid="18" grpId="0" animBg="1"/>
      <p:bldP spid="18" grpId="1" animBg="1"/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182" y="2344734"/>
            <a:ext cx="3420000" cy="273195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6" y="2339530"/>
            <a:ext cx="3420000" cy="2721569"/>
          </a:xfrm>
          <a:prstGeom prst="rect">
            <a:avLst/>
          </a:prstGeom>
        </p:spPr>
      </p:pic>
      <p:sp>
        <p:nvSpPr>
          <p:cNvPr id="13" name="Chevron 12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Pentagone 13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Résultats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16" name="Chevron 15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66" y="2339530"/>
            <a:ext cx="3420000" cy="273715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24303" y="5086415"/>
            <a:ext cx="3237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st_simplifyPreserveTopology 50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732921" y="5059001"/>
            <a:ext cx="339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st_simplifyPreserveTopology 200</a:t>
            </a:r>
            <a:endParaRPr lang="fr-FR" i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7" name="Flèche droite 6"/>
          <p:cNvSpPr/>
          <p:nvPr/>
        </p:nvSpPr>
        <p:spPr>
          <a:xfrm>
            <a:off x="3644303" y="4353001"/>
            <a:ext cx="1080000" cy="198000"/>
          </a:xfrm>
          <a:prstGeom prst="rightArrow">
            <a:avLst>
              <a:gd name="adj1" fmla="val 40179"/>
              <a:gd name="adj2" fmla="val 6406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>
            <a:off x="7711287" y="4353001"/>
            <a:ext cx="1080000" cy="198000"/>
          </a:xfrm>
          <a:prstGeom prst="rightArrow">
            <a:avLst>
              <a:gd name="adj1" fmla="val 40179"/>
              <a:gd name="adj2" fmla="val 6406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28632" y="147397"/>
            <a:ext cx="1035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Optimisation des performances</a:t>
            </a:r>
            <a:endParaRPr lang="fr-FR" sz="4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19</a:t>
            </a:r>
            <a:endParaRPr lang="fr-FR" sz="2600" b="1" dirty="0">
              <a:solidFill>
                <a:schemeClr val="bg1"/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48" y="4938866"/>
            <a:ext cx="1139700" cy="11397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59636" y="1093775"/>
            <a:ext cx="8692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Fonction spatiale pour la simplification des géométries</a:t>
            </a:r>
            <a:endParaRPr lang="fr-FR" sz="3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656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20</a:t>
            </a:r>
            <a:endParaRPr lang="fr-FR" sz="2600" b="1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255681" y="274823"/>
            <a:ext cx="9900000" cy="15466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Démonstration du module</a:t>
            </a:r>
            <a:endParaRPr lang="fr-FR" sz="5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43" y="1367857"/>
            <a:ext cx="4126650" cy="4126650"/>
          </a:xfrm>
          <a:prstGeom prst="rect">
            <a:avLst/>
          </a:prstGeom>
        </p:spPr>
      </p:pic>
      <p:pic>
        <p:nvPicPr>
          <p:cNvPr id="10" name="origina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92" y="-224159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58366" y="6317541"/>
            <a:ext cx="12324498" cy="54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Chevron 1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entagone 2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Résultats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229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21</a:t>
            </a:r>
            <a:endParaRPr lang="fr-FR" sz="26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Pentagone 4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Résultats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Conclusion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160353" y="1644016"/>
            <a:ext cx="9900000" cy="15466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 module « Tableau de bord »</a:t>
            </a:r>
          </a:p>
          <a:p>
            <a:pPr algn="ctr"/>
            <a:r>
              <a:rPr lang="fr-FR" sz="5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 bref</a:t>
            </a:r>
            <a:endParaRPr lang="fr-FR" sz="5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160353" y="3285198"/>
            <a:ext cx="990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8835" r="6543" b="9105"/>
          <a:stretch/>
        </p:blipFill>
        <p:spPr>
          <a:xfrm>
            <a:off x="5279320" y="3476222"/>
            <a:ext cx="1662065" cy="15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1597458" y="28602"/>
            <a:ext cx="5581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22</a:t>
            </a:r>
            <a:endParaRPr lang="fr-FR" sz="26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Pentagone 4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Contexte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hevron 5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Résultats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Conclusion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6" y="2727839"/>
            <a:ext cx="943200" cy="9432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444980" y="3004329"/>
            <a:ext cx="895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 module testé et approuvé</a:t>
            </a:r>
            <a:endParaRPr lang="fr-FR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0" y="4507956"/>
            <a:ext cx="943200" cy="9432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444978" y="4441118"/>
            <a:ext cx="10534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 module générique destiné à être enrichi par la communauté</a:t>
            </a:r>
            <a:endParaRPr lang="fr-FR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444978" y="4898236"/>
            <a:ext cx="2110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GeoNature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60" y="796669"/>
            <a:ext cx="946800" cy="136602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444980" y="1186571"/>
            <a:ext cx="8959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 projet couvrant une chaîne de travail complète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754825" y="1663233"/>
            <a:ext cx="9741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rgbClr val="000080"/>
                </a:solidFill>
                <a:latin typeface="+mj-lt"/>
                <a:hlinkClick r:id="rId5"/>
              </a:rPr>
              <a:t>http://demo.geonature.fr/geonature</a:t>
            </a:r>
            <a:r>
              <a:rPr lang="fr-FR" sz="2200" dirty="0" smtClean="0">
                <a:solidFill>
                  <a:srgbClr val="000080"/>
                </a:solidFill>
                <a:latin typeface="+mj-lt"/>
                <a:hlinkClick r:id="rId5"/>
              </a:rPr>
              <a:t>/</a:t>
            </a:r>
            <a:r>
              <a:rPr lang="fr-FR" sz="2200" dirty="0" smtClean="0">
                <a:solidFill>
                  <a:srgbClr val="000080"/>
                </a:solidFill>
                <a:latin typeface="+mj-lt"/>
              </a:rPr>
              <a:t> </a:t>
            </a:r>
            <a:r>
              <a:rPr lang="fr-FR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(identifiant : admin – mot de passe : admin)</a:t>
            </a:r>
            <a:endParaRPr lang="fr-FR" sz="2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036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3" y="-9727"/>
            <a:ext cx="11527277" cy="686233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140902" y="1400825"/>
            <a:ext cx="9900000" cy="15466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Merci de votre attention</a:t>
            </a:r>
            <a:endParaRPr lang="fr-FR" sz="5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208784"/>
            <a:ext cx="9144000" cy="2919286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smtClean="0"/>
              <a:t>Valorisation des données de biodiversité</a:t>
            </a:r>
            <a:r>
              <a:rPr lang="fr-FR" sz="4000" dirty="0" smtClean="0"/>
              <a:t> d’une </a:t>
            </a:r>
            <a:r>
              <a:rPr lang="fr-FR" sz="4000" b="1" dirty="0" smtClean="0"/>
              <a:t>application naturaliste </a:t>
            </a:r>
            <a:r>
              <a:rPr lang="fr-FR" sz="4000" dirty="0" smtClean="0"/>
              <a:t>à travers le développement d’un module applicatif « Tableau de bord » et la détection automatique de données atypiques</a:t>
            </a:r>
            <a:endParaRPr lang="fr-FR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" y="107379"/>
            <a:ext cx="1943226" cy="9716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223" y="119064"/>
            <a:ext cx="764494" cy="108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080" y="345927"/>
            <a:ext cx="1333731" cy="62627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04095" y="4456094"/>
            <a:ext cx="5583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Elsa GUILLEY</a:t>
            </a:r>
          </a:p>
          <a:p>
            <a:pPr algn="ctr"/>
            <a:r>
              <a:rPr lang="fr-F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Pour l’obtention du diplôme d’ingénieur agronome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5072" y="5587676"/>
            <a:ext cx="4084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Maître de stage : Camille MONCHICOURT</a:t>
            </a:r>
          </a:p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Parc national des Ecrins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29389" y="5587676"/>
            <a:ext cx="408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Tuteur école : Léo PICHON</a:t>
            </a:r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304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9" y="315276"/>
            <a:ext cx="10841820" cy="578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" y="302578"/>
            <a:ext cx="11833098" cy="567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22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74" y="1603427"/>
            <a:ext cx="9727851" cy="3579322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873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095163"/>
              </p:ext>
            </p:extLst>
          </p:nvPr>
        </p:nvGraphicFramePr>
        <p:xfrm>
          <a:off x="886411" y="111963"/>
          <a:ext cx="10534259" cy="60718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9788"/>
                <a:gridCol w="7772087"/>
                <a:gridCol w="1402384"/>
              </a:tblGrid>
              <a:tr h="216229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 dirty="0">
                          <a:solidFill>
                            <a:schemeClr val="bg1"/>
                          </a:solidFill>
                          <a:effectLst/>
                        </a:rPr>
                        <a:t>Besoin identifié</a:t>
                      </a:r>
                      <a:endParaRPr lang="fr-FR" sz="1200" b="1" kern="15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 dirty="0">
                          <a:solidFill>
                            <a:schemeClr val="bg1"/>
                          </a:solidFill>
                          <a:effectLst/>
                        </a:rPr>
                        <a:t>Note</a:t>
                      </a:r>
                      <a:endParaRPr lang="fr-FR" sz="1200" b="1" kern="15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1622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 dirty="0">
                          <a:effectLst/>
                        </a:rPr>
                        <a:t>Objectifs généraux du module</a:t>
                      </a:r>
                      <a:endParaRPr lang="fr-FR" sz="1200" kern="150" dirty="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62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Visualiser la pression d’observation pour orienter les efforts de prospection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13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3812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Obtenir un état des lieux des connaissances présentes dans la base de données : combien d’espèces sont présentes, lesquelles précisément et où ?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12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3812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 dirty="0">
                          <a:effectLst/>
                        </a:rPr>
                        <a:t>Obtenir des informations sur les espèces patrimoniales (protégées, menacées, rares ou ayant un intérêt scientifique ou symbolique (INPN, 2016b))</a:t>
                      </a:r>
                      <a:endParaRPr lang="fr-FR" sz="1200" kern="150" dirty="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9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3812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Pouvoir faire du reporting auprès des communautés, des collègues et du grand public avec un module ergonomique, interactif et pédagogique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9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2162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Exporter certains graphiques sous format Excel avec les données brutes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3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2162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Identifier les programmes et cadres d’acquisition à dynamiser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1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21622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 dirty="0">
                          <a:effectLst/>
                        </a:rPr>
                        <a:t>Propositions précises de représentations et statistiques à implémenter</a:t>
                      </a:r>
                      <a:endParaRPr lang="fr-FR" sz="1200" kern="150" dirty="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12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 dirty="0">
                          <a:effectLst/>
                        </a:rPr>
                        <a:t>Carte de présence/absence (et classes intermédiaires) d’une espèce par zonage (pour une échelle donnée)</a:t>
                      </a:r>
                      <a:endParaRPr lang="fr-FR" sz="1200" kern="150" dirty="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12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3812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Carte du nombre d’observations et du nombre de taxons par zonage (pour une échelle donnée)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9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3812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Graphiques réalisés dans GeoNature 1 et sur le site de l’INPN : camembert de la répartition des observations par grands groupes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5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2162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Nombre de nouvelles espèces observées chaque année par grand groupe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3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381253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Carte du statut de reproduction (nicheur certain, nicheur probable, nicheur possible) par maille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3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216229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Moyennes d’altitude en fonction du temps pour une espèce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2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21622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 dirty="0">
                          <a:effectLst/>
                        </a:rPr>
                        <a:t>Échelles permettant d’ajuster les représentations graphiques et cartographiques</a:t>
                      </a:r>
                      <a:endParaRPr lang="fr-FR" sz="1200" kern="150" dirty="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476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Échelle spatiale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Pouvoir visualiser des données seulement pour des zones précises : mailles de différentes tailles (100mx100m, 1km</a:t>
                      </a:r>
                      <a:r>
                        <a:rPr lang="fr-FR" sz="1200" kern="150" baseline="30000">
                          <a:effectLst/>
                        </a:rPr>
                        <a:t>2</a:t>
                      </a:r>
                      <a:r>
                        <a:rPr lang="fr-FR" sz="1200" kern="150">
                          <a:effectLst/>
                        </a:rPr>
                        <a:t>, 5km</a:t>
                      </a:r>
                      <a:r>
                        <a:rPr lang="fr-FR" sz="1200" kern="150" baseline="30000">
                          <a:effectLst/>
                        </a:rPr>
                        <a:t>2</a:t>
                      </a:r>
                      <a:r>
                        <a:rPr lang="fr-FR" sz="1200" kern="150">
                          <a:effectLst/>
                        </a:rPr>
                        <a:t>, 10km</a:t>
                      </a:r>
                      <a:r>
                        <a:rPr lang="fr-FR" sz="1200" kern="150" baseline="30000">
                          <a:effectLst/>
                        </a:rPr>
                        <a:t>2</a:t>
                      </a:r>
                      <a:r>
                        <a:rPr lang="fr-FR" sz="1200" kern="150">
                          <a:effectLst/>
                        </a:rPr>
                        <a:t>, etc.), sites définis par l’administrateur, communes.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9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381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Échelle temporelle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Pouvoir visualiser des données seulement pour une échelle de temps précise : mois, année, décennie.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8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  <a:tr h="3812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Taxonomie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 dirty="0">
                          <a:effectLst/>
                        </a:rPr>
                        <a:t>Pouvoir visualiser des données seulement pour un rang taxonomique précis : espèce, famille, groupe INPN, etc.</a:t>
                      </a:r>
                      <a:endParaRPr lang="fr-FR" sz="1200" kern="150" dirty="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 dirty="0">
                          <a:effectLst/>
                        </a:rPr>
                        <a:t>8</a:t>
                      </a:r>
                      <a:endParaRPr lang="fr-FR" sz="1200" kern="150" dirty="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19517" marR="19517" marT="19517" marB="19517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22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950863"/>
              </p:ext>
            </p:extLst>
          </p:nvPr>
        </p:nvGraphicFramePr>
        <p:xfrm>
          <a:off x="867748" y="382550"/>
          <a:ext cx="10543590" cy="5542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2267"/>
                <a:gridCol w="2927484"/>
                <a:gridCol w="1886355"/>
                <a:gridCol w="2927484"/>
              </a:tblGrid>
              <a:tr h="2749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 dirty="0">
                          <a:solidFill>
                            <a:schemeClr val="bg1"/>
                          </a:solidFill>
                          <a:effectLst/>
                        </a:rPr>
                        <a:t>Critères</a:t>
                      </a:r>
                      <a:endParaRPr lang="fr-FR" sz="1200" b="1" kern="15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>
                          <a:solidFill>
                            <a:schemeClr val="bg1"/>
                          </a:solidFill>
                          <a:effectLst/>
                        </a:rPr>
                        <a:t>Kibana</a:t>
                      </a:r>
                      <a:endParaRPr lang="fr-FR" sz="1200" b="1" kern="150">
                        <a:solidFill>
                          <a:schemeClr val="bg1"/>
                        </a:solidFill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>
                          <a:solidFill>
                            <a:schemeClr val="bg1"/>
                          </a:solidFill>
                          <a:effectLst/>
                        </a:rPr>
                        <a:t>Metabase</a:t>
                      </a:r>
                      <a:endParaRPr lang="fr-FR" sz="1200" b="1" kern="150">
                        <a:solidFill>
                          <a:schemeClr val="bg1"/>
                        </a:solidFill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 dirty="0">
                          <a:solidFill>
                            <a:schemeClr val="bg1"/>
                          </a:solidFill>
                          <a:effectLst/>
                        </a:rPr>
                        <a:t>Développement en interne</a:t>
                      </a:r>
                      <a:endParaRPr lang="fr-FR" sz="1200" b="1" kern="150" dirty="0">
                        <a:solidFill>
                          <a:schemeClr val="bg1"/>
                        </a:solidFill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74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 dirty="0">
                          <a:effectLst/>
                        </a:rPr>
                        <a:t>Open source</a:t>
                      </a:r>
                      <a:endParaRPr lang="fr-FR" sz="1200" b="1" kern="150" dirty="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2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2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 dirty="0">
                          <a:effectLst/>
                        </a:rPr>
                        <a:t>2</a:t>
                      </a:r>
                      <a:endParaRPr lang="fr-FR" sz="1200" kern="150" dirty="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274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>
                          <a:effectLst/>
                        </a:rPr>
                        <a:t>Unité avec GeoNature</a:t>
                      </a:r>
                      <a:endParaRPr lang="fr-FR" sz="1200" b="1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0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0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1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27494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>
                          <a:effectLst/>
                        </a:rPr>
                        <a:t>Facilité de développement</a:t>
                      </a:r>
                      <a:endParaRPr lang="fr-FR" sz="1200" b="1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1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2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3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44377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Phase d’apprentissage nécessaire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Compétences de développement déjà maîtrisées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27494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>
                          <a:effectLst/>
                        </a:rPr>
                        <a:t>Facilité d’installation du module final</a:t>
                      </a:r>
                      <a:endParaRPr lang="fr-FR" sz="1200" b="1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0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1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3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62950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Installation du logiciel + configuration de la connexion à la base de données + élaboration du « dashboard »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Installation standard au même titre que les autres modules (rapide)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4775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>
                          <a:effectLst/>
                        </a:rPr>
                        <a:t>Accessibilité pour tous les types d’utilisateurs</a:t>
                      </a:r>
                      <a:endParaRPr lang="fr-FR" sz="1200" b="1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2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2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2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27494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>
                          <a:effectLst/>
                        </a:rPr>
                        <a:t>Capacité à répondre aux besoins identifiés</a:t>
                      </a:r>
                      <a:endParaRPr lang="fr-FR" sz="1200" b="1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2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2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3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62950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Les besoins sont peut-être tous couverts mais la faible connaissance des outils ne permet pas de l’assurer.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En développement pur, toutes les fonctionnalités sont réalisables.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27494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>
                          <a:effectLst/>
                        </a:rPr>
                        <a:t>Facilité de contribution de la communauté (perspectives d’évolution)</a:t>
                      </a:r>
                      <a:endParaRPr lang="fr-FR" sz="1200" b="1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0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1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3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44377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Phase d’apprentissage nécessaire pour la communauté également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Compétences de développement déjà maîtrisées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27494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>
                          <a:effectLst/>
                        </a:rPr>
                        <a:t>Autres éléments</a:t>
                      </a:r>
                      <a:endParaRPr lang="fr-FR" sz="1200" b="1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1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0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0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  <a:tr h="44377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API rapide de requêtage des données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49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kern="150" dirty="0">
                          <a:effectLst/>
                        </a:rPr>
                        <a:t>SCORE TOTAL</a:t>
                      </a:r>
                      <a:endParaRPr lang="fr-FR" sz="1200" b="1" kern="150" dirty="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8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>
                          <a:effectLst/>
                        </a:rPr>
                        <a:t>10</a:t>
                      </a:r>
                      <a:endParaRPr lang="fr-FR" sz="1200" kern="15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kern="150" dirty="0">
                          <a:effectLst/>
                        </a:rPr>
                        <a:t>17</a:t>
                      </a:r>
                      <a:endParaRPr lang="fr-FR" sz="1200" kern="150" dirty="0">
                        <a:effectLst/>
                        <a:latin typeface="Liberation Serif"/>
                        <a:ea typeface="Noto Sans CJK SC Regular"/>
                        <a:cs typeface="Lohit Devanagari"/>
                      </a:endParaRPr>
                    </a:p>
                  </a:txBody>
                  <a:tcPr marL="26245" marR="26245" marT="26245" marB="2624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971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1" y="547687"/>
            <a:ext cx="5130483" cy="50150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20" y="547687"/>
            <a:ext cx="6437379" cy="53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58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1906849"/>
            <a:ext cx="11906250" cy="231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16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35" y="133349"/>
            <a:ext cx="7625682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489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50" y="378777"/>
            <a:ext cx="8197850" cy="54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5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65A5756E-67A8-40D1-9D13-E833A58E6BBE}"/>
              </a:ext>
            </a:extLst>
          </p:cNvPr>
          <p:cNvSpPr/>
          <p:nvPr/>
        </p:nvSpPr>
        <p:spPr>
          <a:xfrm>
            <a:off x="4541520" y="549364"/>
            <a:ext cx="800100" cy="8001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65A5756E-67A8-40D1-9D13-E833A58E6BBE}"/>
              </a:ext>
            </a:extLst>
          </p:cNvPr>
          <p:cNvSpPr/>
          <p:nvPr/>
        </p:nvSpPr>
        <p:spPr>
          <a:xfrm>
            <a:off x="5344668" y="2063418"/>
            <a:ext cx="800100" cy="8001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65A5756E-67A8-40D1-9D13-E833A58E6BBE}"/>
              </a:ext>
            </a:extLst>
          </p:cNvPr>
          <p:cNvSpPr/>
          <p:nvPr/>
        </p:nvSpPr>
        <p:spPr>
          <a:xfrm>
            <a:off x="6144768" y="3577472"/>
            <a:ext cx="800100" cy="8001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65A5756E-67A8-40D1-9D13-E833A58E6BBE}"/>
              </a:ext>
            </a:extLst>
          </p:cNvPr>
          <p:cNvSpPr/>
          <p:nvPr/>
        </p:nvSpPr>
        <p:spPr>
          <a:xfrm>
            <a:off x="7008876" y="5225032"/>
            <a:ext cx="800100" cy="800100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341620" y="687804"/>
            <a:ext cx="333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Contexte du projet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44768" y="2201858"/>
            <a:ext cx="4450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Organisation de la mission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944868" y="3713445"/>
            <a:ext cx="4833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ravail réalisé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808976" y="5363472"/>
            <a:ext cx="4833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Bilan et perspectives</a:t>
            </a:r>
            <a:endParaRPr lang="fr-FR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rgbClr val="A9D18E"/>
          </a:solidFill>
          <a:ln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11698235" y="28602"/>
            <a:ext cx="356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1</a:t>
            </a:r>
            <a:endParaRPr lang="fr-FR" sz="26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" y="3516466"/>
            <a:ext cx="4021349" cy="402134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1" y="369650"/>
            <a:ext cx="1462691" cy="149806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6" y="4429536"/>
            <a:ext cx="1117060" cy="111706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8134" flipH="1">
            <a:off x="2836031" y="5203194"/>
            <a:ext cx="648912" cy="72369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85" y="2890394"/>
            <a:ext cx="1025893" cy="102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3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entagone 2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Contexte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Résultats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396474" y="1217587"/>
            <a:ext cx="9521068" cy="32954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Gestion des données de biodiversité :</a:t>
            </a:r>
          </a:p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entre 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innovations informatiques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</a:p>
          <a:p>
            <a:pPr algn="ctr"/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diffusion des informations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et </a:t>
            </a:r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diversification des protocoles </a:t>
            </a:r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scientifiques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207008" y="3904488"/>
            <a:ext cx="990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14451" r="9035" b="12358"/>
          <a:stretch/>
        </p:blipFill>
        <p:spPr>
          <a:xfrm>
            <a:off x="5373932" y="4068717"/>
            <a:ext cx="1566152" cy="138569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698235" y="28602"/>
            <a:ext cx="356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4656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511" y="1256267"/>
            <a:ext cx="2020834" cy="202083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022" y="1256267"/>
            <a:ext cx="1606692" cy="2015363"/>
          </a:xfrm>
          <a:prstGeom prst="rect">
            <a:avLst/>
          </a:prstGeom>
        </p:spPr>
      </p:pic>
      <p:sp>
        <p:nvSpPr>
          <p:cNvPr id="14" name="Virage 13"/>
          <p:cNvSpPr/>
          <p:nvPr/>
        </p:nvSpPr>
        <p:spPr>
          <a:xfrm rot="475897">
            <a:off x="3732650" y="1845758"/>
            <a:ext cx="1453896" cy="1262645"/>
          </a:xfrm>
          <a:prstGeom prst="bentArrow">
            <a:avLst>
              <a:gd name="adj1" fmla="val 17473"/>
              <a:gd name="adj2" fmla="val 19624"/>
              <a:gd name="adj3" fmla="val 29832"/>
              <a:gd name="adj4" fmla="val 7822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>
            <a:off x="7510337" y="2049064"/>
            <a:ext cx="1783080" cy="429768"/>
          </a:xfrm>
          <a:prstGeom prst="rightArrow">
            <a:avLst>
              <a:gd name="adj1" fmla="val 50000"/>
              <a:gd name="adj2" fmla="val 8191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9" y="2946929"/>
            <a:ext cx="5751576" cy="391107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20" y="214231"/>
            <a:ext cx="4099434" cy="409943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698235" y="28602"/>
            <a:ext cx="356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058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40" y="2946929"/>
            <a:ext cx="5751576" cy="3911071"/>
          </a:xfrm>
          <a:prstGeom prst="rect">
            <a:avLst/>
          </a:prstGeom>
        </p:spPr>
      </p:pic>
      <p:sp>
        <p:nvSpPr>
          <p:cNvPr id="3" name="Virage 2"/>
          <p:cNvSpPr/>
          <p:nvPr/>
        </p:nvSpPr>
        <p:spPr>
          <a:xfrm rot="21080536">
            <a:off x="2023160" y="1767903"/>
            <a:ext cx="1099615" cy="1010546"/>
          </a:xfrm>
          <a:prstGeom prst="bentArrow">
            <a:avLst>
              <a:gd name="adj1" fmla="val 17473"/>
              <a:gd name="adj2" fmla="val 19624"/>
              <a:gd name="adj3" fmla="val 29832"/>
              <a:gd name="adj4" fmla="val 7822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8" b="19026"/>
          <a:stretch/>
        </p:blipFill>
        <p:spPr>
          <a:xfrm>
            <a:off x="3005848" y="953310"/>
            <a:ext cx="2598906" cy="1575881"/>
          </a:xfrm>
          <a:prstGeom prst="rect">
            <a:avLst/>
          </a:prstGeom>
        </p:spPr>
      </p:pic>
      <p:sp>
        <p:nvSpPr>
          <p:cNvPr id="8" name="Virage 7"/>
          <p:cNvSpPr/>
          <p:nvPr/>
        </p:nvSpPr>
        <p:spPr>
          <a:xfrm rot="2986536">
            <a:off x="5599954" y="721036"/>
            <a:ext cx="1321186" cy="1143105"/>
          </a:xfrm>
          <a:prstGeom prst="bentArrow">
            <a:avLst>
              <a:gd name="adj1" fmla="val 14584"/>
              <a:gd name="adj2" fmla="val 16949"/>
              <a:gd name="adj3" fmla="val 26161"/>
              <a:gd name="adj4" fmla="val 8941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7963" r="10191" b="8763"/>
          <a:stretch/>
        </p:blipFill>
        <p:spPr>
          <a:xfrm>
            <a:off x="7569364" y="5852172"/>
            <a:ext cx="976687" cy="94817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306" y="4929416"/>
            <a:ext cx="793745" cy="88521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5126">
            <a:off x="6806116" y="4555785"/>
            <a:ext cx="786169" cy="786169"/>
          </a:xfrm>
          <a:prstGeom prst="rect">
            <a:avLst/>
          </a:prstGeom>
        </p:spPr>
      </p:pic>
      <p:sp>
        <p:nvSpPr>
          <p:cNvPr id="31" name="Flèche droite 30"/>
          <p:cNvSpPr/>
          <p:nvPr/>
        </p:nvSpPr>
        <p:spPr>
          <a:xfrm rot="20143622">
            <a:off x="6096872" y="5367077"/>
            <a:ext cx="796396" cy="198000"/>
          </a:xfrm>
          <a:prstGeom prst="rightArrow">
            <a:avLst>
              <a:gd name="adj1" fmla="val 40179"/>
              <a:gd name="adj2" fmla="val 6406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droite 31"/>
          <p:cNvSpPr/>
          <p:nvPr/>
        </p:nvSpPr>
        <p:spPr>
          <a:xfrm rot="20784810">
            <a:off x="6178764" y="5757041"/>
            <a:ext cx="1440000" cy="198225"/>
          </a:xfrm>
          <a:prstGeom prst="rightArrow">
            <a:avLst>
              <a:gd name="adj1" fmla="val 40179"/>
              <a:gd name="adj2" fmla="val 6406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droite 32"/>
          <p:cNvSpPr/>
          <p:nvPr/>
        </p:nvSpPr>
        <p:spPr>
          <a:xfrm>
            <a:off x="6260547" y="6299029"/>
            <a:ext cx="1282333" cy="201092"/>
          </a:xfrm>
          <a:prstGeom prst="rightArrow">
            <a:avLst>
              <a:gd name="adj1" fmla="val 40179"/>
              <a:gd name="adj2" fmla="val 64065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Virage 33"/>
          <p:cNvSpPr/>
          <p:nvPr/>
        </p:nvSpPr>
        <p:spPr>
          <a:xfrm rot="3735132" flipH="1">
            <a:off x="7573780" y="3633032"/>
            <a:ext cx="1143219" cy="1018239"/>
          </a:xfrm>
          <a:prstGeom prst="bentArrow">
            <a:avLst>
              <a:gd name="adj1" fmla="val 16096"/>
              <a:gd name="adj2" fmla="val 19280"/>
              <a:gd name="adj3" fmla="val 31023"/>
              <a:gd name="adj4" fmla="val 8125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Flèche droite 34"/>
          <p:cNvSpPr/>
          <p:nvPr/>
        </p:nvSpPr>
        <p:spPr>
          <a:xfrm rot="20186682">
            <a:off x="8510037" y="1836329"/>
            <a:ext cx="1116814" cy="430708"/>
          </a:xfrm>
          <a:prstGeom prst="rightArrow">
            <a:avLst>
              <a:gd name="adj1" fmla="val 40179"/>
              <a:gd name="adj2" fmla="val 6406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15876" r="8943" b="4292"/>
          <a:stretch/>
        </p:blipFill>
        <p:spPr>
          <a:xfrm>
            <a:off x="10524831" y="1899660"/>
            <a:ext cx="1050207" cy="781355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284" y="986499"/>
            <a:ext cx="1051700" cy="105170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82" y="329707"/>
            <a:ext cx="622603" cy="618534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769" y="932986"/>
            <a:ext cx="697018" cy="698013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1698235" y="28602"/>
            <a:ext cx="356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693" y="5212135"/>
            <a:ext cx="1120192" cy="87023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64" y="5561250"/>
            <a:ext cx="1455218" cy="1072011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6847629" y="1605247"/>
            <a:ext cx="1575881" cy="1575881"/>
            <a:chOff x="6847628" y="1605247"/>
            <a:chExt cx="1575881" cy="157588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7628" y="1605247"/>
              <a:ext cx="1575881" cy="1575881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7117140" y="1702527"/>
              <a:ext cx="1009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chemeClr val="bg1"/>
                  </a:solidFill>
                </a:rPr>
                <a:t>DATA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7713391" y="2519646"/>
            <a:ext cx="787941" cy="787941"/>
            <a:chOff x="7066868" y="4016970"/>
            <a:chExt cx="787941" cy="787941"/>
          </a:xfrm>
        </p:grpSpPr>
        <p:sp>
          <p:nvSpPr>
            <p:cNvPr id="10" name="Ellipse 9"/>
            <p:cNvSpPr/>
            <p:nvPr/>
          </p:nvSpPr>
          <p:spPr>
            <a:xfrm>
              <a:off x="7066868" y="4016970"/>
              <a:ext cx="784800" cy="78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6868" y="4016970"/>
              <a:ext cx="787941" cy="787941"/>
            </a:xfrm>
            <a:prstGeom prst="rect">
              <a:avLst/>
            </a:prstGeom>
          </p:spPr>
        </p:pic>
      </p:grpSp>
      <p:sp>
        <p:nvSpPr>
          <p:cNvPr id="29" name="Ellipse 28">
            <a:extLst>
              <a:ext uri="{FF2B5EF4-FFF2-40B4-BE49-F238E27FC236}">
                <a16:creationId xmlns:a16="http://schemas.microsoft.com/office/drawing/2014/main" xmlns="" id="{65A5756E-67A8-40D1-9D13-E833A58E6BBE}"/>
              </a:ext>
            </a:extLst>
          </p:cNvPr>
          <p:cNvSpPr/>
          <p:nvPr/>
        </p:nvSpPr>
        <p:spPr>
          <a:xfrm>
            <a:off x="872509" y="485455"/>
            <a:ext cx="540000" cy="540000"/>
          </a:xfrm>
          <a:prstGeom prst="ellipse">
            <a:avLst/>
          </a:prstGeom>
          <a:solidFill>
            <a:srgbClr val="31521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441447" y="555612"/>
            <a:ext cx="4048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Arrivée de nouvelles technologies 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xmlns="" id="{65A5756E-67A8-40D1-9D13-E833A58E6BBE}"/>
              </a:ext>
            </a:extLst>
          </p:cNvPr>
          <p:cNvSpPr/>
          <p:nvPr/>
        </p:nvSpPr>
        <p:spPr>
          <a:xfrm>
            <a:off x="8748918" y="82689"/>
            <a:ext cx="540000" cy="540000"/>
          </a:xfrm>
          <a:prstGeom prst="ellipse">
            <a:avLst/>
          </a:prstGeom>
          <a:solidFill>
            <a:srgbClr val="4A7C2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b="1" dirty="0" smtClean="0">
                <a:solidFill>
                  <a:schemeClr val="bg1"/>
                </a:solidFill>
              </a:rPr>
              <a:t>2</a:t>
            </a:r>
            <a:endParaRPr lang="fr-FR" sz="2600" b="1" dirty="0">
              <a:solidFill>
                <a:schemeClr val="bg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8105791" y="628740"/>
            <a:ext cx="1826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Diffusion des données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xmlns="" id="{65A5756E-67A8-40D1-9D13-E833A58E6BBE}"/>
              </a:ext>
            </a:extLst>
          </p:cNvPr>
          <p:cNvSpPr/>
          <p:nvPr/>
        </p:nvSpPr>
        <p:spPr>
          <a:xfrm>
            <a:off x="9644684" y="3472175"/>
            <a:ext cx="540000" cy="540000"/>
          </a:xfrm>
          <a:prstGeom prst="ellipse">
            <a:avLst/>
          </a:prstGeom>
          <a:solidFill>
            <a:srgbClr val="739A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530978" y="4009496"/>
            <a:ext cx="27674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Diversification et spécialisation des protocoles de suivi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5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29" grpId="1" animBg="1"/>
      <p:bldP spid="30" grpId="1"/>
      <p:bldP spid="39" grpId="0" animBg="1"/>
      <p:bldP spid="42" grpId="0"/>
      <p:bldP spid="43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entagone 2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Contexte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Résultats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585008" y="1956816"/>
            <a:ext cx="9144000" cy="13898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 système d’information biodiversité :</a:t>
            </a:r>
          </a:p>
          <a:p>
            <a:pPr algn="ctr"/>
            <a:r>
              <a:rPr lang="fr-FR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GeoNature</a:t>
            </a:r>
            <a:endParaRPr lang="fr-FR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207008" y="3346704"/>
            <a:ext cx="990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/>
          <a:stretch/>
        </p:blipFill>
        <p:spPr>
          <a:xfrm>
            <a:off x="5510118" y="3560693"/>
            <a:ext cx="1293779" cy="130084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1698235" y="28602"/>
            <a:ext cx="356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6601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evron 1"/>
          <p:cNvSpPr/>
          <p:nvPr/>
        </p:nvSpPr>
        <p:spPr>
          <a:xfrm>
            <a:off x="2897136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Mission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Pentagone 2"/>
          <p:cNvSpPr/>
          <p:nvPr/>
        </p:nvSpPr>
        <p:spPr>
          <a:xfrm>
            <a:off x="0" y="6318000"/>
            <a:ext cx="3109704" cy="540000"/>
          </a:xfrm>
          <a:prstGeom prst="homePlat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</a:rPr>
              <a:t>Contexte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924568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Résultats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8952000" y="6318000"/>
            <a:ext cx="3240000" cy="54000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latin typeface="+mj-lt"/>
              </a:rPr>
              <a:t>Conclusion</a:t>
            </a:r>
            <a:endParaRPr lang="fr-FR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85" y="671211"/>
            <a:ext cx="8342442" cy="52140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07" y="1487524"/>
            <a:ext cx="5867400" cy="35814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498" y="422403"/>
            <a:ext cx="2362406" cy="44003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20168948">
            <a:off x="11588543" y="-13176"/>
            <a:ext cx="576000" cy="576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1698235" y="28602"/>
            <a:ext cx="356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482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31628 -0.359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20" y="-1798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nItRlIiLCJTdHlsZU5hbWUiOm51bGwsIlZlcnNpb24iOnsiJGlkIjoiMiIsIlZlcnNpb24iOiIzLjEuMyIsIk9yaWdpbmFsQXNzZW1ibHlWZXJzaW9uIjoiMy42My4wOC4wMCIsIkVkaXRpb24iOiJCYXNpYyIsIklzUGx1c0VkaXRpb24iOmZhbHNlfSwiRWZmZWN0IjoxLCJTdHlsZSI6eyIkaWQiOiIzIiwiVGltZWJhbmRTdHlsZSI6eyIkaWQiOiI0IiwiU2NhbGVNYXJraW5nIjowLCJTaGFwZSI6MCwiU2hhcGVTdHlsZSI6eyIkaWQiOiI1IiwiTWFyZ2luIjp7IiRpZCI6IjYiLCJUb3AiOjAsIkxlZnQiOjEyLCJSaWdodCI6MTIsIkJvdHRvbSI6MH0sIlBhZGRpbmciOnsiJGlkIjoiNyIsIlRvcCI6NywiTGVmdCI6MCwiUmlnaHQiOjAsIkJvdHRvbSI6N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1LCJCb3R0b20iOjB9LCJQYWRkaW5nIjp7IiRpZCI6IjE4IiwiVG9wIjowLCJMZWZ0IjowLCJSaWdodCI6MCwiQm90dG9tIjowfSwiQmFja2dyb3VuZCI6eyIkaWQiOiIxOSIsIkNvbG9yIjp7IiRpZCI6IjIwIiwiQSI6ODksIlIiOjAsIkciOjAsIkIiOjB9fSwiSXNWaXNpYmxlIjp0cnV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jUiLCJUb3AiOjAsIkxlZnQiOjI1LCJSaWdodCI6MCwiQm90dG9tIjowfSwiUGFkZGluZyI6eyIkaWQiOiIyNiIsIlRvcCI6MCwiTGVmdCI6MCwiUmlnaHQiOjAsIkJvdHRvbSI6MH0sIkJhY2tncm91bmQiOnsiJGlkIjoiMjciLCJDb2xvciI6eyIkcmVmIjoiMjAifX0sIklzVmlzaWJsZSI6dHJ1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nRydWUsIkVsYXBzZWRUaW1lRm9ybWF0IjoyLCJUb2RheU1hcmtlclBvc2l0aW9uIjoz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xMjcsIlIiOjMxLCJHIjo3MywiQiI6MTI2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eyIkaWQiOiI2MiIsIkNvbG9yIjp7IiRpZCI6IjYzIiwiQSI6MjU1LCJSIjowLCJHIjoxMTQsIkIiOjE4OH19LCJJc1Zpc2libGUiOnRydWUsIldpZHRoIjoxOC4wLCJIZWlnaHQiOjIw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IiLCJTaGFwZSI6MCwiU2hhcGVUaGlja25lc3MiOjEsIkR1cmF0aW9uRm9ybWF0IjowLCJJbmNsdWRlTm9uV29ya2luZ0RheXNJbkR1cmF0aW9uIjpmYWxzZSwiUGVyY2VudGFnZUNvbXBsZXRlU3R5bGUiOnsiJGlkIjoiODMiLCJGb250U2V0dGluZ3MiOnsiJGlkIjoiODQiLCJGb250U2l6ZSI6MTAsIkZvbnROYW1lIjoiQ2FsaWJyaSIsIklzQm9sZCI6ZmFsc2UsIklzSXRhbGljIjpmYWxzZSwiSXNVbmRlcmxpbmVkIjpmYWxzZSwiUGFyZW50U3R5bGUiOm51bGx9LCJBdXRvU2l6ZSI6MCwiRm9yZWdyb3VuZCI6eyIkaWQiOiI4NSIsIkNvbG9yIjp7IiRpZCI6Ijg2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DciLCJUb3AiOjAsIkxlZnQiOjAsIlJpZ2h0IjowLCJCb3R0b20iOjB9LCJQYWRkaW5nIjp7IiRpZCI6Ijg4IiwiVG9wIjowLCJMZWZ0IjowLCJSaWdodCI6MCwiQm90dG9tIjowfSwiQmFja2dyb3VuZCI6eyIkaWQiOiI4OSIsIkNvbG9yIjp7IiRyZWYiOiIyMCJ9fSwiSXNWaXNpYmxlIjp0cnVlLCJXaWR0aCI6MC4wLCJIZWlnaHQiOjAuMCwiQm9yZGVyU3R5bGUiOm51bGwsIlBhcmVudFN0eWxlIjpudWxsfSwiRHVyYXRpb25TdHlsZSI6eyIkaWQiOiI5MCIsIkZvbnRTZXR0aW5ncyI6eyIkaWQiOiI5MSIsIkZvbnRTaXplIjoxMCwiRm9udE5hbWUiOiJDYWxpYnJpIiwiSXNCb2xkIjpmYWxzZSwiSXNJdGFsaWMiOmZhbHNlLCJJc1VuZGVybGluZWQiOmZhbHNlLCJQYXJlbnRTdHlsZSI6bnVsbH0sIkF1dG9TaXplIjowLCJGb3JlZ3JvdW5kIjp7IiRpZCI6IjkyIiwiQ29sb3IiOnsiJGlkIjoiOTM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5NCIsIlRvcCI6MCwiTGVmdCI6MCwiUmlnaHQiOjAsIkJvdHRvbSI6MH0sIlBhZGRpbmciOnsiJGlkIjoiOTUiLCJUb3AiOjAsIkxlZnQiOjAsIlJpZ2h0IjowLCJCb3R0b20iOjB9LCJCYWNrZ3JvdW5kIjp7IiRpZCI6Ijk2IiwiQ29sb3IiOnsiJHJlZiI6IjIwIn19LCJJc1Zpc2libGUiOnRydWUsIldpZHRoIjowLjAsIkhlaWdodCI6MC4wLCJCb3JkZXJTdHlsZSI6bnVsbCwiUGFyZW50U3R5bGUiOm51bGx9LCJIb3Jpem9udGFsQ29ubmVjdG9yU3R5bGUiOnsiJGlkIjoiOTciLCJMaW5lQ29sb3IiOnsiJGlkIjoiOTgiLCIkdHlwZSI6Ik5MUkUuQ29tbW9uLkRvbS5Tb2xpZENvbG9yQnJ1c2gsIE5MUkUuQ29tbW9uIiwiQ29sb3IiOnsiJGlkIjoiOTkiLCJBIjoyNTUsIlIiOjIwNCwiRyI6MjA0LCJCIjoyMDR9fSwiTGluZVdlaWdodCI6MS4wLCJMaW5lVHlwZSI6MCwiUGFyZW50U3R5bGUiOm51bGx9LCJWZXJ0aWNhbENvbm5lY3RvclN0eWxlIjp7IiRpZCI6IjEwMCIsIkxpbmVDb2xvciI6eyIkaWQiOiIxMDEiLCIkdHlwZSI6Ik5MUkUuQ29tbW9uLkRvbS5Tb2xpZENvbG9yQnJ1c2gsIE5MUkUuQ29tbW9uIiwiQ29sb3IiOnsiJGlkIjoiMTAyIiwiQSI6MjU1LCJSIjoyMDQsIkciOjIwNCwiQiI6MjA0fX0sIkxpbmVXZWlnaHQiOjAuMCwiTGluZVR5cGUiOjAsIlBhcmVudFN0eWxlIjpudWxsfSwiTWFyZ2luIjpudWxsLCJTdGFydERhdGVQb3NpdGlvbiI6NCwiRW5kRGF0ZVBvc2l0aW9uIjo0LCJEYXRlSXNWaXNpYmxlIjp0cnVlLCJUaXRsZVBvc2l0aW9uIjo1LCJEdXJhdGlvblBvc2l0aW9uIjo2LCJQZXJjZW50YWdlQ29tcGxldGVkUG9zaXRpb24iOjYsIlNwYWNpbmciOjUsIklzQmVsb3dUaW1lYmFuZCI6dHJ1ZSwiUGVyY2VudGFnZUNvbXBsZXRlU2hhcGVPcGFjaXR5IjozNSwiU2hhcGVTdHlsZSI6eyIkaWQiOiIxMDMiLCJNYXJnaW4iOnsiJGlkIjoiMTA0IiwiVG9wIjowLCJMZWZ0Ijo0LCJSaWdodCI6NCwiQm90dG9tIjowfSwiUGFkZGluZyI6eyIkaWQiOiIxMDUiLCJUb3AiOjAsIkxlZnQiOjAsIlJpZ2h0IjowLCJCb3R0b20iOjB9LCJCYWNrZ3JvdW5kIjp7IiRpZCI6IjEwNiIsIkNvbG9yIjp7IiRpZCI6IjEwNyIsIkEiOjI1NSwiUiI6MCwiRyI6MTE0LCJCIjoxODh9fSwiSXNWaXNpYmxlIjp0cnVlLCJXaWR0aCI6MC4wLCJIZWlnaHQiOjE2LjAsIkJvcmRlclN0eWxlIjp7IiRpZCI6IjEwOCIsIkxpbmVDb2xvciI6eyIkaWQiOiIxMDkiLCIkdHlwZSI6Ik5MUkUuQ29tbW9uLkRvbS5Tb2xpZENvbG9yQnJ1c2gsIE5MUkUuQ29tbW9uIiwiQ29sb3IiOnsiJGlkIjoiMTEwIiwiQSI6MjU1LCJSIjoyNTUsIkciOjAsIkIiOjB9fSwiTGluZVdlaWdodCI6MC4wLCJMaW5lVHlwZSI6MCwiUGFyZW50U3R5bGUiOm51bGx9LCJQYXJlbnRTdHlsZSI6bnVsbH0sIlRpdGxlU3R5bGUiOnsiJGlkIjoiMTExIiwiRm9udFNldHRpbmdzIjp7IiRpZCI6IjExMiIsIkZvbnRTaXplIjoxMSwiRm9udE5hbWUiOiJDYWxpYnJpIiwiSXNCb2xkIjp0cnVlLCJJc0l0YWxpYyI6ZmFsc2UsIklzVW5kZXJsaW5lZCI6ZmFsc2UsIlBhcmVudFN0eWxlIjpudWxsfSwiQXV0b1NpemUiOjAsIkZvcmVncm91bmQiOnsiJGlkIjoiMTEzIiwiQ29sb3IiOnsiJGlkIjoiMTE0IiwiQSI6MjU1LCJSIjowLCJHIjowLCJCIjowfX0sIk1heFdpZHRoIjo5NjAuMCwiTWF4SGVpZ2h0IjoiSW5maW5pdHkiLCJTbWFydEZvcmVncm91bmRJc0FjdGl2ZSI6ZmFsc2UsIkhvcml6b250YWxBbGlnbm1lbnQiOjAsIlZlcnRpY2FsQWxpZ25tZW50IjowLCJTbWFydEZvcmVncm91bmQiOm51bGwsIkJhY2tncm91bmRGaWxsVHlwZSI6MCwiTWFyZ2luIjp7IiRpZCI6IjExNSIsIlRvcCI6MCwiTGVmdCI6MCwiUmlnaHQiOjAsIkJvdHRvbSI6MH0sIlBhZGRpbmciOnsiJGlkIjoiMTE2IiwiVG9wIjowLCJMZWZ0IjowLCJSaWdodCI6MCwiQm90dG9tIjowfSwiQmFja2dyb3VuZCI6eyIkaWQiOiIxMTciLCJDb2xvciI6eyIkcmVmIjoiMjAifX0sIklzVmlzaWJsZSI6dHJ1ZSwiV2lkdGgiOjAuMCwiSGVpZ2h0IjowLjAsIkJvcmRlclN0eWxlIjpudWxsLCJQYXJlbnRTdHlsZSI6bnVsbH0sIkRhdGVTdHlsZSI6eyIkaWQiOiIxMTgiLCJGb250U2V0dGluZ3MiOnsiJGlkIjoiMTE5IiwiRm9udFNpemUiOjEwLCJGb250TmFtZSI6IkNhbGlicmkiLCJJc0JvbGQiOmZhbHNlLCJJc0l0YWxpYyI6ZmFsc2UsIklzVW5kZXJsaW5lZCI6ZmFsc2UsIlBhcmVudFN0eWxlIjpudWxsfSwiQXV0b1NpemUiOjAsIkZvcmVncm91bmQiOnsiJGlkIjoiMTIwIiwiQ29sb3IiOnsiJGlkIjoiMTIx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xMjIiLCJUb3AiOjAsIkxlZnQiOjAsIlJpZ2h0IjowLCJCb3R0b20iOjB9LCJQYWRkaW5nIjp7IiRpZCI6IjEyMyIsIlRvcCI6MCwiTGVmdCI6MCwiUmlnaHQiOjAsIkJvdHRvbSI6MH0sIkJhY2tncm91bmQiOnsiJGlkIjoiMTI0IiwiQ29sb3IiOnsiJHJlZiI6IjIwIn19LCJJc1Zpc2libGUiOnRydWUsIldpZHRoIjowLjAsIkhlaWdodCI6MC4wLCJCb3JkZXJTdHlsZSI6bnVsbCwiUGFyZW50U3R5bGUiOm51bGx9LCJEYXRlRm9ybWF0Ijp7IiRpZCI6IjEyN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2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ZmFsc2V9LCJTY2FsZSI6eyIkaWQiOiIxMjciLCJTdGFydERhdGUiOiIwMDAxLTAxLTAxVDAwOjAwOjAwIiwiRW5kRGF0ZSI6IjIwMTktMDktMTdUMjM6NTk6MDAiLCJGb3JtYXQiOiJNTU0iLCJUeXBlIjoyLCJBdXRvRGF0ZVJhbmdlIjp0cnVlLCJXb3JraW5nRGF5cyI6MTI3LCJUb2RheU1hcmtlclRleHQiOiJBdWpvdXJkJ2h1aSIsIkF1dG9TY2FsZVR5cGUiOnRydWV9LCJNaWxlc3RvbmVzIjpbXSwiVGFza3MiOlt7IiRpZCI6IjEyOCIsIkdyb3VwTmFtZSI6bnVsbCwiU3RhcnREYXRlIjoiMjAxOS0wMy0yMFQwMDowMDowMCIsIkVuZERhdGUiOiIyMDE5LTA3LTMxVDIzOjU5OjAwIiwiUGVyY2VudGFnZUNvbXBsZXRlIjpudWxsLCJTdHlsZSI6eyIkaWQiOiIxMjkiLCJTaGFwZSI6MCwiU2hhcGVUaGlja25lc3MiOjEsIkR1cmF0aW9uRm9ybWF0IjowLCJJbmNsdWRlTm9uV29ya2luZ0RheXNJbkR1cmF0aW9uIjpmYWxzZSwiUGVyY2VudGFnZUNvbXBsZXRlU3R5bGUiOnsiJGlkIjoiMTMwIiwiRm9udFNldHRpbmdzIjp7IiRpZCI6IjEzMSIsIkZvbnRTaXplIjoxMCwiRm9udE5hbWUiOiJDYWxpYnJpIiwiSXNCb2xkIjpmYWxzZSwiSXNJdGFsaWMiOmZhbHNlLCJJc1VuZGVybGluZWQiOmZhbHNlLCJQYXJlbnRTdHlsZSI6bnVsbH0sIkF1dG9TaXplIjowLCJGb3JlZ3JvdW5kIjp7IiRpZCI6IjEzMiIsIkNvbG9yIjp7IiRyZWYiOiI4NiJ9fSwiTWF4V2lkdGgiOjIwMC4wLCJNYXhIZWlnaHQiOiJJbmZpbml0eSIsIlNtYXJ0Rm9yZWdyb3VuZElzQWN0aXZlIjpmYWxzZSwiSG9yaXpvbnRhbEFsaWdubWVudCI6MCwiVmVydGljYWxBbGlnbm1lbnQiOjAsIlNtYXJ0Rm9yZWdyb3VuZCI6bnVsbCwiQmFja2dyb3VuZEZpbGxUeXBlIjowLCJNYXJnaW4iOnsiJGlkIjoiMTMzIiwiVG9wIjowLCJMZWZ0IjowLCJSaWdodCI6MCwiQm90dG9tIjowfSwiUGFkZGluZyI6eyIkaWQiOiIxMzQiLCJUb3AiOjAsIkxlZnQiOjAsIlJpZ2h0IjowLCJCb3R0b20iOjB9LCJCYWNrZ3JvdW5kIjp7IiRyZWYiOiI4OSJ9LCJJc1Zpc2libGUiOnRydWUsIldpZHRoIjowLjAsIkhlaWdodCI6MC4wLCJCb3JkZXJTdHlsZSI6eyIkaWQiOiIxMzUiLCJMaW5lQ29sb3IiOm51bGwsIkxpbmVXZWlnaHQiOjAuMCwiTGluZVR5cGUiOjAsIlBhcmVudFN0eWxlIjpudWxsfSwiUGFyZW50U3R5bGUiOm51bGx9LCJEdXJhdGlvblN0eWxlIjp7IiRpZCI6IjEzNiIsIkZvbnRTZXR0aW5ncyI6eyIkaWQiOiIxMzciLCJGb250U2l6ZSI6MTAsIkZvbnROYW1lIjoiQ2FsaWJyaSIsIklzQm9sZCI6ZmFsc2UsIklzSXRhbGljIjpmYWxzZSwiSXNVbmRlcmxpbmVkIjpmYWxzZSwiUGFyZW50U3R5bGUiOm51bGx9LCJBdXRvU2l6ZSI6MCwiRm9yZWdyb3VuZCI6eyIkaWQiOiIxMzgiLCJDb2xvciI6eyIkcmVmIjoiOTMifX0sIk1heFdpZHRoIjoyMDAuMCwiTWF4SGVpZ2h0IjoiSW5maW5pdHkiLCJTbWFydEZvcmVncm91bmRJc0FjdGl2ZSI6ZmFsc2UsIkhvcml6b250YWxBbGlnbm1lbnQiOjAsIlZlcnRpY2FsQWxpZ25tZW50IjowLCJTbWFydEZvcmVncm91bmQiOm51bGwsIkJhY2tncm91bmRGaWxsVHlwZSI6MCwiTWFyZ2luIjp7IiRpZCI6IjEzOSIsIlRvcCI6MCwiTGVmdCI6MCwiUmlnaHQiOjAsIkJvdHRvbSI6MH0sIlBhZGRpbmciOnsiJGlkIjoiMTQwIiwiVG9wIjowLCJMZWZ0IjowLCJSaWdodCI6MCwiQm90dG9tIjowfSwiQmFja2dyb3VuZCI6eyIkcmVmIjoiOTYifSwiSXNWaXNpYmxlIjp0cnVlLCJXaWR0aCI6MC4wLCJIZWlnaHQiOjAuMCwiQm9yZGVyU3R5bGUiOnsiJGlkIjoiMTQxIiwiTGluZUNvbG9yIjpudWxsLCJMaW5lV2VpZ2h0IjowLjAsIkxpbmVUeXBlIjowLCJQYXJlbnRTdHlsZSI6bnVsbH0sIlBhcmVudFN0eWxlIjpudWxsfSwiSG9yaXpvbnRhbENvbm5lY3RvclN0eWxlIjp7IiRpZCI6IjE0MiIsIkxpbmVDb2xvciI6eyIkcmVmIjoiOTgifSwiTGluZVdlaWdodCI6MS4wLCJMaW5lVHlwZSI6MCwiUGFyZW50U3R5bGUiOm51bGx9LCJWZXJ0aWNhbENvbm5lY3RvclN0eWxlIjp7IiRpZCI6IjE0MyIsIkxpbmVDb2xvciI6eyIkcmVmIjoiMTAxIn0sIkxpbmVXZWlnaHQiOjAuMCwiTGluZVR5cGUiOjAsIlBhcmVudFN0eWxlIjpudWxsfSwiTWFyZ2luIjpudWxsLCJTdGFydERhdGVQb3NpdGlvbiI6NCwiRW5kRGF0ZVBvc2l0aW9uIjo0LCJEYXRlSXNWaXNpYmxlIjp0cnVlLCJUaXRsZVBvc2l0aW9uIjo1LCJEdXJhdGlvblBvc2l0aW9uIjo2LCJQZXJjZW50YWdlQ29tcGxldGVkUG9zaXRpb24iOjYsIlNwYWNpbmciOjUsIklzQmVsb3dUaW1lYmFuZCI6dHJ1ZSwiUGVyY2VudGFnZUNvbXBsZXRlU2hhcGVPcGFjaXR5IjozNSwiU2hhcGVTdHlsZSI6eyIkaWQiOiIxNDQiLCJNYXJnaW4iOnsiJGlkIjoiMTQ1IiwiVG9wIjowLCJMZWZ0Ijo0LCJSaWdodCI6NCwiQm90dG9tIjowfSwiUGFkZGluZyI6eyIkaWQiOiIxNDYiLCJUb3AiOjAsIkxlZnQiOjAsIlJpZ2h0IjowLCJCb3R0b20iOjB9LCJCYWNrZ3JvdW5kIjp7IiRpZCI6IjE0NyIsIkNvbG9yIjp7IiRpZCI6IjE0OCIsIkEiOjI1NSwiUiI6MjU0LCJHIjoxODYsIkIiOjEwfX0sIklzVmlzaWJsZSI6dHJ1ZSwiV2lkdGgiOjAuMCwiSGVpZ2h0IjoxNi4wLCJCb3JkZXJTdHlsZSI6eyIkaWQiOiIxNDkiLCJMaW5lQ29sb3IiOnsiJHJlZiI6IjEwOSJ9LCJMaW5lV2VpZ2h0IjowLjAsIkxpbmVUeXBlIjowLCJQYXJlbnRTdHlsZSI6bnVsbH0sIlBhcmVudFN0eWxlIjpudWxsfSwiVGl0bGVTdHlsZSI6eyIkaWQiOiIxNTAiLCJGb250U2V0dGluZ3MiOnsiJGlkIjoiMTUxIiwiRm9udFNpemUiOjExLCJGb250TmFtZSI6IkNhbGlicmkiLCJJc0JvbGQiOnRydWUsIklzSXRhbGljIjpmYWxzZSwiSXNVbmRlcmxpbmVkIjpmYWxzZSwiUGFyZW50U3R5bGUiOm51bGx9LCJBdXRvU2l6ZSI6MCwiRm9yZWdyb3VuZCI6eyIkaWQiOiIxNTIiLCJDb2xvciI6eyIkcmVmIjoiMTE0In19LCJNYXhXaWR0aCI6OTYwLjAsIk1heEhlaWdodCI6IkluZmluaXR5IiwiU21hcnRGb3JlZ3JvdW5kSXNBY3RpdmUiOmZhbHNlLCJIb3Jpem9udGFsQWxpZ25tZW50IjowLCJWZXJ0aWNhbEFsaWdubWVudCI6MCwiU21hcnRGb3JlZ3JvdW5kIjpudWxsLCJCYWNrZ3JvdW5kRmlsbFR5cGUiOjAsIk1hcmdpbiI6eyIkaWQiOiIxNTMiLCJUb3AiOjAsIkxlZnQiOjAsIlJpZ2h0IjowLCJCb3R0b20iOjB9LCJQYWRkaW5nIjp7IiRpZCI6IjE1NCIsIlRvcCI6MCwiTGVmdCI6MCwiUmlnaHQiOjAsIkJvdHRvbSI6MH0sIkJhY2tncm91bmQiOnsiJHJlZiI6IjExNyJ9LCJJc1Zpc2libGUiOnRydWUsIldpZHRoIjowLjAsIkhlaWdodCI6MC4wLCJCb3JkZXJTdHlsZSI6eyIkaWQiOiIxNTUiLCJMaW5lQ29sb3IiOm51bGwsIkxpbmVXZWlnaHQiOjAuMCwiTGluZVR5cGUiOjAsIlBhcmVudFN0eWxlIjpudWxsfSwiUGFyZW50U3R5bGUiOm51bGx9LCJEYXRlU3R5bGUiOnsiJGlkIjoiMTU2IiwiRm9udFNldHRpbmdzIjp7IiRpZCI6IjE1NyIsIkZvbnRTaXplIjoxMCwiRm9udE5hbWUiOiJDYWxpYnJpIiwiSXNCb2xkIjpmYWxzZSwiSXNJdGFsaWMiOmZhbHNlLCJJc1VuZGVybGluZWQiOmZhbHNlLCJQYXJlbnRTdHlsZSI6bnVsbH0sIkF1dG9TaXplIjowLCJGb3JlZ3JvdW5kIjp7IiRpZCI6IjE1OCIsIkNvbG9yIjp7IiRyZWYiOiIxMjEifX0sIk1heFdpZHRoIjoyMDAuMCwiTWF4SGVpZ2h0IjoiSW5maW5pdHkiLCJTbWFydEZvcmVncm91bmRJc0FjdGl2ZSI6ZmFsc2UsIkhvcml6b250YWxBbGlnbm1lbnQiOjAsIlZlcnRpY2FsQWxpZ25tZW50IjowLCJTbWFydEZvcmVncm91bmQiOm51bGwsIkJhY2tncm91bmRGaWxsVHlwZSI6MCwiTWFyZ2luIjp7IiRpZCI6IjE1OSIsIlRvcCI6MCwiTGVmdCI6MCwiUmlnaHQiOjAsIkJvdHRvbSI6MH0sIlBhZGRpbmciOnsiJGlkIjoiMTYwIiwiVG9wIjowLCJMZWZ0IjowLCJSaWdodCI6MCwiQm90dG9tIjowfSwiQmFja2dyb3VuZCI6eyIkcmVmIjoiMTI0In0sIklzVmlzaWJsZSI6dHJ1ZSwiV2lkdGgiOjAuMCwiSGVpZ2h0IjowLjAsIkJvcmRlclN0eWxlIjp7IiRpZCI6IjE2MSIsIkxpbmVDb2xvciI6bnVsbCwiTGluZVdlaWdodCI6MC4wLCJMaW5lVHlwZSI6MCwiUGFyZW50U3R5bGUiOm51bGx9LCJQYXJlbnRTdHlsZSI6bnVsbH0sIkRhdGVGb3JtYXQiOnsiJGlkIjoiMTYyIiwiRm9ybWF0U3RyaW5nIjoiTS9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udWxsfSwiSW5kZXgiOjEsIlNtYXJ0RHVyYXRpb25BY3RpdmF0ZWQiOmZhbHNlLCJEYXRlRm9ybWF0Ijp7IiRyZWYiOiIxNjIifSwiSWQiOiJiODdlMDQ3Mi0xODg5LTRmMTktODNhNy05MzhjNDdhZGY2NjkiLCJJbXBvcnRJZCI6bnVsbCwiVGl0bGUiOiJEw6l2ZWxvcHBlbWVudCBkJ3VuIG1vZHVsZSBHZW9OYXR1cmUgXCJUYWJsZWF1IGRlIGJvcmRcIiIsIk5vdGUiOm51bGwsIkh5cGVybGluayI6bnVsbCwiSXNDaGFuZ2VkIjpmYWxzZSwiSXNOZXciOmZhbHNlfSx7IiRpZCI6IjE2MyIsIkdyb3VwTmFtZSI6bnVsbCwiU3RhcnREYXRlIjoiMjAxOS0wOC0wMVQwMDowMDowMCIsIkVuZERhdGUiOiIyMDE5LTA5LTE3VDIzOjU5OjAwIiwiUGVyY2VudGFnZUNvbXBsZXRlIjpudWxsLCJTdHlsZSI6eyIkaWQiOiIxNjQiLCJTaGFwZSI6MCwiU2hhcGVUaGlja25lc3MiOjEsIkR1cmF0aW9uRm9ybWF0IjowLCJJbmNsdWRlTm9uV29ya2luZ0RheXNJbkR1cmF0aW9uIjpmYWxzZSwiUGVyY2VudGFnZUNvbXBsZXRlU3R5bGUiOnsiJGlkIjoiMTY1IiwiRm9udFNldHRpbmdzIjp7IiRpZCI6IjE2NiIsIkZvbnRTaXplIjoxMCwiRm9udE5hbWUiOiJDYWxpYnJpIiwiSXNCb2xkIjpmYWxzZSwiSXNJdGFsaWMiOmZhbHNlLCJJc1VuZGVybGluZWQiOmZhbHNlLCJQYXJlbnRTdHlsZSI6bnVsbH0sIkF1dG9TaXplIjowLCJGb3JlZ3JvdW5kIjp7IiRpZCI6IjE2NyIsIkNvbG9yIjp7IiRyZWYiOiI4NiJ9fSwiTWF4V2lkdGgiOjIwMC4wLCJNYXhIZWlnaHQiOiJJbmZpbml0eSIsIlNtYXJ0Rm9yZWdyb3VuZElzQWN0aXZlIjpmYWxzZSwiSG9yaXpvbnRhbEFsaWdubWVudCI6MCwiVmVydGljYWxBbGlnbm1lbnQiOjAsIlNtYXJ0Rm9yZWdyb3VuZCI6bnVsbCwiQmFja2dyb3VuZEZpbGxUeXBlIjowLCJNYXJnaW4iOnsiJGlkIjoiMTY4IiwiVG9wIjowLCJMZWZ0IjowLCJSaWdodCI6MCwiQm90dG9tIjowfSwiUGFkZGluZyI6eyIkaWQiOiIxNjkiLCJUb3AiOjAsIkxlZnQiOjAsIlJpZ2h0IjowLCJCb3R0b20iOjB9LCJCYWNrZ3JvdW5kIjp7IiRyZWYiOiI4OSJ9LCJJc1Zpc2libGUiOnRydWUsIldpZHRoIjowLjAsIkhlaWdodCI6MC4wLCJCb3JkZXJTdHlsZSI6eyIkaWQiOiIxNzAiLCJMaW5lQ29sb3IiOm51bGwsIkxpbmVXZWlnaHQiOjAuMCwiTGluZVR5cGUiOjAsIlBhcmVudFN0eWxlIjpudWxsfSwiUGFyZW50U3R5bGUiOm51bGx9LCJEdXJhdGlvblN0eWxlIjp7IiRpZCI6IjE3MSIsIkZvbnRTZXR0aW5ncyI6eyIkaWQiOiIxNzIiLCJGb250U2l6ZSI6MTAsIkZvbnROYW1lIjoiQ2FsaWJyaSIsIklzQm9sZCI6ZmFsc2UsIklzSXRhbGljIjpmYWxzZSwiSXNVbmRlcmxpbmVkIjpmYWxzZSwiUGFyZW50U3R5bGUiOm51bGx9LCJBdXRvU2l6ZSI6MCwiRm9yZWdyb3VuZCI6eyIkaWQiOiIxNzMiLCJDb2xvciI6eyIkcmVmIjoiOTMifX0sIk1heFdpZHRoIjoyMDAuMCwiTWF4SGVpZ2h0IjoiSW5maW5pdHkiLCJTbWFydEZvcmVncm91bmRJc0FjdGl2ZSI6ZmFsc2UsIkhvcml6b250YWxBbGlnbm1lbnQiOjAsIlZlcnRpY2FsQWxpZ25tZW50IjowLCJTbWFydEZvcmVncm91bmQiOm51bGwsIkJhY2tncm91bmRGaWxsVHlwZSI6MCwiTWFyZ2luIjp7IiRpZCI6IjE3NCIsIlRvcCI6MCwiTGVmdCI6MCwiUmlnaHQiOjAsIkJvdHRvbSI6MH0sIlBhZGRpbmciOnsiJGlkIjoiMTc1IiwiVG9wIjowLCJMZWZ0IjowLCJSaWdodCI6MCwiQm90dG9tIjowfSwiQmFja2dyb3VuZCI6eyIkcmVmIjoiOTYifSwiSXNWaXNpYmxlIjp0cnVlLCJXaWR0aCI6MC4wLCJIZWlnaHQiOjAuMCwiQm9yZGVyU3R5bGUiOnsiJGlkIjoiMTc2IiwiTGluZUNvbG9yIjpudWxsLCJMaW5lV2VpZ2h0IjowLjAsIkxpbmVUeXBlIjowLCJQYXJlbnRTdHlsZSI6bnVsbH0sIlBhcmVudFN0eWxlIjpudWxsfSwiSG9yaXpvbnRhbENvbm5lY3RvclN0eWxlIjp7IiRpZCI6IjE3NyIsIkxpbmVDb2xvciI6eyIkcmVmIjoiOTgifSwiTGluZVdlaWdodCI6MS4wLCJMaW5lVHlwZSI6MCwiUGFyZW50U3R5bGUiOm51bGx9LCJWZXJ0aWNhbENvbm5lY3RvclN0eWxlIjp7IiRpZCI6IjE3OCIsIkxpbmVDb2xvciI6eyIkcmVmIjoiMTAxIn0sIkxpbmVXZWlnaHQiOjAuMCwiTGluZVR5cGUiOjAsIlBhcmVudFN0eWxlIjpudWxsfSwiTWFyZ2luIjpudWxsLCJTdGFydERhdGVQb3NpdGlvbiI6NCwiRW5kRGF0ZVBvc2l0aW9uIjo0LCJEYXRlSXNWaXNpYmxlIjp0cnVlLCJUaXRsZVBvc2l0aW9uIjo1LCJEdXJhdGlvblBvc2l0aW9uIjo2LCJQZXJjZW50YWdlQ29tcGxldGVkUG9zaXRpb24iOjYsIlNwYWNpbmciOjUsIklzQmVsb3dUaW1lYmFuZCI6dHJ1ZSwiUGVyY2VudGFnZUNvbXBsZXRlU2hhcGVPcGFjaXR5IjozNSwiU2hhcGVTdHlsZSI6eyIkaWQiOiIxNzkiLCJNYXJnaW4iOnsiJGlkIjoiMTgwIiwiVG9wIjowLCJMZWZ0Ijo0LCJSaWdodCI6NCwiQm90dG9tIjowfSwiUGFkZGluZyI6eyIkaWQiOiIxODEiLCJUb3AiOjAsIkxlZnQiOjAsIlJpZ2h0IjowLCJCb3R0b20iOjB9LCJCYWNrZ3JvdW5kIjp7IiRpZCI6IjE4MiIsIkNvbG9yIjp7IiRpZCI6IjE4MyIsIkEiOjI1NSwiUiI6MiwiRyI6MTc4LCJCIjoyMzh9fSwiSXNWaXNpYmxlIjp0cnVlLCJXaWR0aCI6MC4wLCJIZWlnaHQiOjE2LjAsIkJvcmRlclN0eWxlIjp7IiRpZCI6IjE4NCIsIkxpbmVDb2xvciI6eyIkcmVmIjoiMTA5In0sIkxpbmVXZWlnaHQiOjAuMCwiTGluZVR5cGUiOjAsIlBhcmVudFN0eWxlIjpudWxsfSwiUGFyZW50U3R5bGUiOm51bGx9LCJUaXRsZVN0eWxlIjp7IiRpZCI6IjE4NSIsIkZvbnRTZXR0aW5ncyI6eyIkaWQiOiIxODYiLCJGb250U2l6ZSI6MTEsIkZvbnROYW1lIjoiQ2FsaWJyaSIsIklzQm9sZCI6dHJ1ZSwiSXNJdGFsaWMiOmZhbHNlLCJJc1VuZGVybGluZWQiOmZhbHNlLCJQYXJlbnRTdHlsZSI6bnVsbH0sIkF1dG9TaXplIjowLCJGb3JlZ3JvdW5kIjp7IiRpZCI6IjE4NyIsIkNvbG9yIjp7IiRyZWYiOiIxMTQifX0sIk1heFdpZHRoIjo5NjAuMCwiTWF4SGVpZ2h0IjoiSW5maW5pdHkiLCJTbWFydEZvcmVncm91bmRJc0FjdGl2ZSI6ZmFsc2UsIkhvcml6b250YWxBbGlnbm1lbnQiOjAsIlZlcnRpY2FsQWxpZ25tZW50IjowLCJTbWFydEZvcmVncm91bmQiOm51bGwsIkJhY2tncm91bmRGaWxsVHlwZSI6MCwiTWFyZ2luIjp7IiRpZCI6IjE4OCIsIlRvcCI6MCwiTGVmdCI6MCwiUmlnaHQiOjAsIkJvdHRvbSI6MH0sIlBhZGRpbmciOnsiJGlkIjoiMTg5IiwiVG9wIjowLCJMZWZ0IjowLCJSaWdodCI6MCwiQm90dG9tIjowfSwiQmFja2dyb3VuZCI6eyIkcmVmIjoiMTE3In0sIklzVmlzaWJsZSI6dHJ1ZSwiV2lkdGgiOjAuMCwiSGVpZ2h0IjowLjAsIkJvcmRlclN0eWxlIjp7IiRpZCI6IjE5MCIsIkxpbmVDb2xvciI6bnVsbCwiTGluZVdlaWdodCI6MC4wLCJMaW5lVHlwZSI6MCwiUGFyZW50U3R5bGUiOm51bGx9LCJQYXJlbnRTdHlsZSI6bnVsbH0sIkRhdGVTdHlsZSI6eyIkaWQiOiIxOTEiLCJGb250U2V0dGluZ3MiOnsiJGlkIjoiMTkyIiwiRm9udFNpemUiOjEwLCJGb250TmFtZSI6IkNhbGlicmkiLCJJc0JvbGQiOmZhbHNlLCJJc0l0YWxpYyI6ZmFsc2UsIklzVW5kZXJsaW5lZCI6ZmFsc2UsIlBhcmVudFN0eWxlIjpudWxsfSwiQXV0b1NpemUiOjAsIkZvcmVncm91bmQiOnsiJGlkIjoiMTkzIiwiQ29sb3IiOnsiJHJlZiI6IjEyMSJ9fSwiTWF4V2lkdGgiOjIwMC4wLCJNYXhIZWlnaHQiOiJJbmZpbml0eSIsIlNtYXJ0Rm9yZWdyb3VuZElzQWN0aXZlIjpmYWxzZSwiSG9yaXpvbnRhbEFsaWdubWVudCI6MCwiVmVydGljYWxBbGlnbm1lbnQiOjAsIlNtYXJ0Rm9yZWdyb3VuZCI6bnVsbCwiQmFja2dyb3VuZEZpbGxUeXBlIjowLCJNYXJnaW4iOnsiJGlkIjoiMTk0IiwiVG9wIjowLCJMZWZ0IjowLCJSaWdodCI6MCwiQm90dG9tIjowfSwiUGFkZGluZyI6eyIkaWQiOiIxOTUiLCJUb3AiOjAsIkxlZnQiOjAsIlJpZ2h0IjowLCJCb3R0b20iOjB9LCJCYWNrZ3JvdW5kIjp7IiRyZWYiOiIxMjQifSwiSXNWaXNpYmxlIjp0cnVlLCJXaWR0aCI6MC4wLCJIZWlnaHQiOjAuMCwiQm9yZGVyU3R5bGUiOnsiJGlkIjoiMTk2IiwiTGluZUNvbG9yIjpudWxsLCJMaW5lV2VpZ2h0IjowLjAsIkxpbmVUeXBlIjowLCJQYXJlbnRTdHlsZSI6bnVsbH0sIlBhcmVudFN0eWxlIjpudWxsfSwiRGF0ZUZvcm1hdCI6eyIkaWQiOiIxOTciLCJGb3JtYXRTdHJpbmciOiJNL2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iwiU21hcnREdXJhdGlvbkFjdGl2YXRlZCI6ZmFsc2UsIkRhdGVGb3JtYXQiOnsiJHJlZiI6IjE5NyJ9LCJJZCI6IjI3NmU1Mjc3LWQ2NGYtNDMyZi1iYmQ5LWM3MmQ5MGI4YzM4NyIsIkltcG9ydElkIjpudWxsLCJUaXRsZSI6IkVsYWJvcmF0aW9uIGQndW4gc3lzdMOobWUgYXV0b21hdGlxdWUgZGUgZMOpdGVjdGlvbiBkZSBkb25uw6llcyBhdHlwaXF1ZXMiLCJOb3RlIjpudWxsLCJIeXBlcmxpbmsiOm51bGwsIklzQ2hhbmdlZCI6ZmFsc2UsIklzTmV3IjpmYWxzZX1dLCJNc1Byb2plY3RJdGVtc1RyZWUiOnsiJGlkIjoiMTk4IiwiUm9vdCI6eyJJbXBvcnRJZCI6bnVsbCwiSXNJbXBvcnRlZCI6ZmFsc2UsIkNoaWxkcmVuIjpbXX19LCJNZXRhZGF0YSI6eyIkaWQiOiIxOTkiLCJSZWNlbnRDb2xvcnNDb2xsZWN0aW9uIjoiW1wiI0ZGMDJCMkVFXCIsXCIjRkZGRUJBMEFcIl0ifSwiU2V0dGluZ3MiOnsiJGlkIjoiMjAwIiwiSW1wYU9wdGlvbnMiOnsiJGlkIjoiMjAxIiwiTGVmdFRvUmlnaHQiOmZhbHNlLCJQYXlsb2FkT3B0aW9ucyI6Mn0sIlVzZUNvbXByZXNzaW9uIjpmYWxzZSwiQ29tcHJlc2lvblBlcmNlbnRhZ2UiOjUwLjAsIkluYWN0aXZlSW50ZXJ2YWxXaWR0aFRocmVzaG9sZCI6MzAuMCwiSW5hY3RpdmVJbnRlcnZhbFdpZHRoIjoxLjAsIlNwbGl0VGFza3MiOmZhbHNlLCJVc2VDbHVzdGVyIjpmYWxzZSwiRXBzaWxvbiI6MC4wLCJNaW5Qb2ludHNUb0Zvcm1BQ2x1c3RlciI6MiwiR2VuZXJhdGVJbnZpc2libGVTaGFwZXMiOmZhbHNlLCJTbWFydFRpbWVsaW5lVGFza1BlcmNlbnRhZ2VGaXQiOmZhbHNlfSwiSXNOZXciOnRydWUsIkltcG9ydFR5cGUiOjAsIkZpbGVQYXRoIjpudWxsLCJUaW1lQ29uZmlndXJhdGlvbiI6eyIkaWQiOiIyMDIiLCJVc2VUaW1lIjpmYWxzZSwiV29ya0RheVN0YXJ0IjoiMDA6MDA6MDAiLCJXb3JrRGF5RW5kIjoiMjM6NTk6MDAifSwiTGFzdFVzZWRUZW1wbGF0ZUlkIjoiNzM1NWI2MzMtYWM2Ni00NTI4LThiNGQtMjk5ZmFlZGM5ZWU5In0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2246</TotalTime>
  <Words>1085</Words>
  <Application>Microsoft Office PowerPoint</Application>
  <PresentationFormat>Grand écran</PresentationFormat>
  <Paragraphs>369</Paragraphs>
  <Slides>38</Slides>
  <Notes>3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38</vt:i4>
      </vt:variant>
    </vt:vector>
  </HeadingPairs>
  <TitlesOfParts>
    <vt:vector size="48" baseType="lpstr">
      <vt:lpstr>Agency FB</vt:lpstr>
      <vt:lpstr>Arial</vt:lpstr>
      <vt:lpstr>Calibri</vt:lpstr>
      <vt:lpstr>Calibri Light</vt:lpstr>
      <vt:lpstr>Liberation Serif</vt:lpstr>
      <vt:lpstr>Lohit Devanagari</vt:lpstr>
      <vt:lpstr>Noto Sans CJK SC Regular</vt:lpstr>
      <vt:lpstr>Rétrospective</vt:lpstr>
      <vt:lpstr>1_Conception personnalisée</vt:lpstr>
      <vt:lpstr>Conception personnalisée</vt:lpstr>
      <vt:lpstr>Valorisation des données de biodiversité d’une application naturaliste à travers le développement d’un module applicatif « Tableau de bord » et la détection automatique de données atypiques</vt:lpstr>
      <vt:lpstr>Présentation PowerPoint</vt:lpstr>
      <vt:lpstr>Valorisation des données de biodiversité d’une application naturaliste à travers le développement d’un module applicatif « Tableau de bord » et la détection automatique de données atypiques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Valorisation des données de biodiversité d’une application naturaliste à travers le développement d’un module applicatif « Tableau de bord » et la détection automatique de données atypiques</dc:title>
  <dc:creator>Elsa Guilley</dc:creator>
  <cp:lastModifiedBy>Elsa Guilley</cp:lastModifiedBy>
  <cp:revision>263</cp:revision>
  <dcterms:created xsi:type="dcterms:W3CDTF">2019-09-10T08:10:34Z</dcterms:created>
  <dcterms:modified xsi:type="dcterms:W3CDTF">2019-09-17T10:02:46Z</dcterms:modified>
</cp:coreProperties>
</file>