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31.xml.rels" ContentType="application/vnd.openxmlformats-package.relationships+xml"/>
  <Override PartName="/ppt/notesSlides/notesSlide31.xml" ContentType="application/vnd.openxmlformats-officedocument.presentationml.notesSlide+xml"/>
  <Override PartName="/ppt/_rels/presentation.xml.rels" ContentType="application/vnd.openxmlformats-package.relationships+xml"/>
  <Override PartName="/ppt/media/image58.png" ContentType="image/png"/>
  <Override PartName="/ppt/media/image46.jpeg" ContentType="image/jpeg"/>
  <Override PartName="/ppt/media/image56.png" ContentType="image/png"/>
  <Override PartName="/ppt/media/image55.png" ContentType="image/png"/>
  <Override PartName="/ppt/media/image20.jpeg" ContentType="image/jpeg"/>
  <Override PartName="/ppt/media/image53.jpeg" ContentType="image/jpeg"/>
  <Override PartName="/ppt/media/image23.png" ContentType="image/png"/>
  <Override PartName="/ppt/media/image52.png" ContentType="image/png"/>
  <Override PartName="/ppt/media/image51.png" ContentType="image/png"/>
  <Override PartName="/ppt/media/image4.jpeg" ContentType="image/jpeg"/>
  <Override PartName="/ppt/media/image50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.jpeg" ContentType="image/jpeg"/>
  <Override PartName="/ppt/media/image39.png" ContentType="image/png"/>
  <Override PartName="/ppt/media/image34.jpeg" ContentType="image/jpeg"/>
  <Override PartName="/ppt/media/image16.jpeg" ContentType="image/jpeg"/>
  <Override PartName="/ppt/media/image74.png" ContentType="image/png"/>
  <Override PartName="/ppt/media/image10.jpeg" ContentType="image/jpeg"/>
  <Override PartName="/ppt/media/image14.png" ContentType="image/png"/>
  <Override PartName="/ppt/media/image65.png" ContentType="image/png"/>
  <Override PartName="/ppt/media/image21.jpeg" ContentType="image/jpeg"/>
  <Override PartName="/ppt/media/image22.png" ContentType="image/png"/>
  <Override PartName="/ppt/media/image60.png" ContentType="image/png"/>
  <Override PartName="/ppt/media/image71.png" ContentType="image/png"/>
  <Override PartName="/ppt/media/image6.jpeg" ContentType="image/jpeg"/>
  <Override PartName="/ppt/media/image62.png" ContentType="image/png"/>
  <Override PartName="/ppt/media/image15.jpeg" ContentType="image/jpeg"/>
  <Override PartName="/ppt/media/image78.png" ContentType="image/png"/>
  <Override PartName="/ppt/media/image69.jpeg" ContentType="image/jpeg"/>
  <Override PartName="/ppt/media/image59.png" ContentType="image/png"/>
  <Override PartName="/ppt/media/image66.jpeg" ContentType="image/jpeg"/>
  <Override PartName="/ppt/media/image11.png" ContentType="image/png"/>
  <Override PartName="/ppt/media/image9.jpeg" ContentType="image/jpeg"/>
  <Override PartName="/ppt/media/image48.png" ContentType="image/png"/>
  <Override PartName="/ppt/media/image76.png" ContentType="image/png"/>
  <Override PartName="/ppt/media/image30.jpeg" ContentType="image/jpeg"/>
  <Override PartName="/ppt/media/image27.png" ContentType="image/png"/>
  <Override PartName="/ppt/media/image75.png" ContentType="image/png"/>
  <Override PartName="/ppt/media/image17.jpeg" ContentType="image/jpeg"/>
  <Override PartName="/ppt/media/image63.png" ContentType="image/png"/>
  <Override PartName="/ppt/media/image64.png" ContentType="image/png"/>
  <Override PartName="/ppt/media/image77.jpeg" ContentType="image/jpeg"/>
  <Override PartName="/ppt/media/image18.jpeg" ContentType="image/jpeg"/>
  <Override PartName="/ppt/media/image73.png" ContentType="image/png"/>
  <Override PartName="/ppt/media/image70.jpeg" ContentType="image/jpeg"/>
  <Override PartName="/ppt/media/image5.png" ContentType="image/png"/>
  <Override PartName="/ppt/media/image72.png" ContentType="image/png"/>
  <Override PartName="/ppt/media/image29.jpeg" ContentType="image/jpeg"/>
  <Override PartName="/ppt/media/image24.png" ContentType="image/png"/>
  <Override PartName="/ppt/media/image61.png" ContentType="image/png"/>
  <Override PartName="/ppt/media/image68.jpeg" ContentType="image/jpeg"/>
  <Override PartName="/ppt/media/image67.jpeg" ContentType="image/jpeg"/>
  <Override PartName="/ppt/media/image1.jpeg" ContentType="image/jpeg"/>
  <Override PartName="/ppt/media/image35.jpeg" ContentType="image/jpeg"/>
  <Override PartName="/ppt/media/image47.png" ContentType="image/png"/>
  <Override PartName="/ppt/media/image36.jpeg" ContentType="image/jpeg"/>
  <Override PartName="/ppt/media/image57.png" ContentType="image/png"/>
  <Override PartName="/ppt/media/image31.png" ContentType="image/png"/>
  <Override PartName="/ppt/media/image2.jpeg" ContentType="image/jpeg"/>
  <Override PartName="/ppt/media/image37.jpeg" ContentType="image/jpeg"/>
  <Override PartName="/ppt/media/image25.png" ContentType="image/png"/>
  <Override PartName="/ppt/media/image19.jpeg" ContentType="image/jpeg"/>
  <Override PartName="/ppt/media/image40.png" ContentType="image/png"/>
  <Override PartName="/ppt/media/image13.png" ContentType="image/png"/>
  <Override PartName="/ppt/media/image7.jpeg" ContentType="image/jpeg"/>
  <Override PartName="/ppt/media/image28.png" ContentType="image/png"/>
  <Override PartName="/ppt/media/image26.png" ContentType="image/png"/>
  <Override PartName="/ppt/media/image8.jpeg" ContentType="image/jpeg"/>
  <Override PartName="/ppt/media/image38.png" ContentType="image/png"/>
  <Override PartName="/ppt/media/image12.png" ContentType="image/png"/>
  <Override PartName="/ppt/media/image49.png" ContentType="image/png"/>
  <Override PartName="/ppt/media/image32.jpeg" ContentType="image/jpeg"/>
  <Override PartName="/ppt/media/image54.jpeg" ContentType="image/jpeg"/>
  <Override PartName="/ppt/media/image33.png" ContentType="image/pn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8291175" cy="102616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déplacer la diapo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32E40FB-F902-4546-B6E0-B74981AB3F24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372960" y="685800"/>
            <a:ext cx="6111720" cy="342864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141C916-41F8-447E-93AC-126F66899777}" type="slidenum">
              <a:rPr b="0" lang="fr-FR" sz="1800" spc="-1" strike="noStrike">
                <a:latin typeface="Times New Roman"/>
              </a:rPr>
              <a:t>&lt;numéro&gt;</a:t>
            </a:fld>
            <a:endParaRPr b="0" lang="fr-FR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4800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120456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9144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64800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120456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914400" y="409320"/>
            <a:ext cx="16461720" cy="794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4800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120456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9144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64800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120456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914400" y="409320"/>
            <a:ext cx="16461720" cy="794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4800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120456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9144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64800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120456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914400" y="409320"/>
            <a:ext cx="16461720" cy="794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4800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120456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9144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64800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120456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914400" y="409320"/>
            <a:ext cx="16461720" cy="794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914400" y="409320"/>
            <a:ext cx="16461720" cy="794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4800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12045600" y="24008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9144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64800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12045600" y="5509440"/>
            <a:ext cx="530028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9349560" y="55094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9349560" y="2400840"/>
            <a:ext cx="803304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914400" y="5509440"/>
            <a:ext cx="16461720" cy="283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1257480" y="9510840"/>
            <a:ext cx="4115160" cy="546120"/>
          </a:xfrm>
          <a:prstGeom prst="rect">
            <a:avLst/>
          </a:prstGeom>
        </p:spPr>
        <p:txBody>
          <a:bodyPr lIns="137160" rIns="137160" tIns="68400" bIns="68400"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6058800" y="9510840"/>
            <a:ext cx="6172920" cy="546120"/>
          </a:xfrm>
          <a:prstGeom prst="rect">
            <a:avLst/>
          </a:prstGeom>
        </p:spPr>
        <p:txBody>
          <a:bodyPr lIns="137160" rIns="137160" tIns="68400" bIns="68400"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12918240" y="9510840"/>
            <a:ext cx="4115160" cy="546120"/>
          </a:xfrm>
          <a:prstGeom prst="rect">
            <a:avLst/>
          </a:prstGeom>
        </p:spPr>
        <p:txBody>
          <a:bodyPr lIns="137160" rIns="137160" tIns="68400" bIns="684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CE4E960-5F0B-4BA9-AB29-2FCABF59290A}" type="slidenum">
              <a:rPr b="0" lang="fr-FR" sz="1800" spc="-1" strike="noStrike">
                <a:solidFill>
                  <a:srgbClr val="888888"/>
                </a:solidFill>
                <a:latin typeface="Arial"/>
                <a:ea typeface="Arial"/>
              </a:rPr>
              <a:t>27</a:t>
            </a:fld>
            <a:endParaRPr b="0" lang="fr-FR" sz="1800" spc="-1" strike="noStrike">
              <a:latin typeface="Times New Roman"/>
            </a:endParaRPr>
          </a:p>
        </p:txBody>
      </p:sp>
      <p:pic>
        <p:nvPicPr>
          <p:cNvPr id="3" name="Google Shape;19;p7" descr=""/>
          <p:cNvPicPr/>
          <p:nvPr/>
        </p:nvPicPr>
        <p:blipFill>
          <a:blip r:embed="rId2"/>
          <a:stretch/>
        </p:blipFill>
        <p:spPr>
          <a:xfrm>
            <a:off x="0" y="3590280"/>
            <a:ext cx="18290880" cy="5478120"/>
          </a:xfrm>
          <a:prstGeom prst="rect">
            <a:avLst/>
          </a:prstGeom>
          <a:ln>
            <a:noFill/>
          </a:ln>
        </p:spPr>
      </p:pic>
      <p:pic>
        <p:nvPicPr>
          <p:cNvPr id="4" name="Google Shape;20;p7" descr=""/>
          <p:cNvPicPr/>
          <p:nvPr/>
        </p:nvPicPr>
        <p:blipFill>
          <a:blip r:embed="rId3"/>
          <a:stretch/>
        </p:blipFill>
        <p:spPr>
          <a:xfrm>
            <a:off x="9932400" y="194760"/>
            <a:ext cx="7576560" cy="3963240"/>
          </a:xfrm>
          <a:prstGeom prst="rect">
            <a:avLst/>
          </a:prstGeom>
          <a:ln>
            <a:noFill/>
          </a:ln>
        </p:spPr>
      </p:pic>
      <p:pic>
        <p:nvPicPr>
          <p:cNvPr id="5" name="Google Shape;21;p7" descr=""/>
          <p:cNvPicPr/>
          <p:nvPr/>
        </p:nvPicPr>
        <p:blipFill>
          <a:blip r:embed="rId4"/>
          <a:stretch/>
        </p:blipFill>
        <p:spPr>
          <a:xfrm>
            <a:off x="924480" y="626040"/>
            <a:ext cx="4781160" cy="2658600"/>
          </a:xfrm>
          <a:prstGeom prst="rect">
            <a:avLst/>
          </a:prstGeom>
          <a:ln>
            <a:noFill/>
          </a:ln>
        </p:spPr>
      </p:pic>
      <p:pic>
        <p:nvPicPr>
          <p:cNvPr id="6" name="Google Shape;22;p7" descr=""/>
          <p:cNvPicPr/>
          <p:nvPr/>
        </p:nvPicPr>
        <p:blipFill>
          <a:blip r:embed="rId5"/>
          <a:stretch/>
        </p:blipFill>
        <p:spPr>
          <a:xfrm>
            <a:off x="75600" y="9068400"/>
            <a:ext cx="14652720" cy="1192680"/>
          </a:xfrm>
          <a:prstGeom prst="rect">
            <a:avLst/>
          </a:prstGeom>
          <a:ln>
            <a:noFill/>
          </a:ln>
        </p:spPr>
      </p:pic>
      <p:pic>
        <p:nvPicPr>
          <p:cNvPr id="7" name="Google Shape;23;p7" descr=""/>
          <p:cNvPicPr/>
          <p:nvPr/>
        </p:nvPicPr>
        <p:blipFill>
          <a:blip r:embed="rId6"/>
          <a:stretch/>
        </p:blipFill>
        <p:spPr>
          <a:xfrm>
            <a:off x="15530040" y="9335160"/>
            <a:ext cx="2276280" cy="659520"/>
          </a:xfrm>
          <a:prstGeom prst="rect">
            <a:avLst/>
          </a:prstGeom>
          <a:ln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5;p8" descr=""/>
          <p:cNvPicPr/>
          <p:nvPr/>
        </p:nvPicPr>
        <p:blipFill>
          <a:blip r:embed="rId2"/>
          <a:stretch/>
        </p:blipFill>
        <p:spPr>
          <a:xfrm>
            <a:off x="10036440" y="646920"/>
            <a:ext cx="7361280" cy="9052920"/>
          </a:xfrm>
          <a:prstGeom prst="rect">
            <a:avLst/>
          </a:prstGeom>
          <a:ln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56280" y="3967920"/>
            <a:ext cx="8687880" cy="3126960"/>
          </a:xfrm>
          <a:prstGeom prst="rect">
            <a:avLst/>
          </a:prstGeom>
        </p:spPr>
        <p:txBody>
          <a:bodyPr lIns="137160" rIns="137160" tIns="68400" bIns="68400" anchor="ctr">
            <a:normAutofit fontScale="78000"/>
          </a:bodyPr>
          <a:p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Cliq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uez 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pour 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édit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er le 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form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at 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du 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text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e-</a:t>
            </a:r>
            <a:r>
              <a:rPr b="0" lang="fr-FR" sz="8200" spc="-1" strike="noStrike">
                <a:solidFill>
                  <a:srgbClr val="000000"/>
                </a:solidFill>
                <a:latin typeface="Arial"/>
              </a:rPr>
              <a:t>titre</a:t>
            </a:r>
            <a:endParaRPr b="0" lang="fr-FR" sz="8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Google Shape;27;p8" descr=""/>
          <p:cNvPicPr/>
          <p:nvPr/>
        </p:nvPicPr>
        <p:blipFill>
          <a:blip r:embed="rId3"/>
          <a:stretch/>
        </p:blipFill>
        <p:spPr>
          <a:xfrm>
            <a:off x="2512080" y="788400"/>
            <a:ext cx="4973760" cy="2486520"/>
          </a:xfrm>
          <a:prstGeom prst="rect">
            <a:avLst/>
          </a:prstGeom>
          <a:ln>
            <a:noFill/>
          </a:ln>
        </p:spPr>
      </p:pic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29;p9" descr=""/>
          <p:cNvPicPr/>
          <p:nvPr/>
        </p:nvPicPr>
        <p:blipFill>
          <a:blip r:embed="rId2"/>
          <a:stretch/>
        </p:blipFill>
        <p:spPr>
          <a:xfrm>
            <a:off x="15193800" y="90360"/>
            <a:ext cx="7361280" cy="905292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57480" y="546480"/>
            <a:ext cx="15775920" cy="1983240"/>
          </a:xfrm>
          <a:prstGeom prst="rect">
            <a:avLst/>
          </a:prstGeom>
        </p:spPr>
        <p:txBody>
          <a:bodyPr lIns="137160" rIns="137160" tIns="68400" bIns="68400" anchor="ctr">
            <a:normAutofit/>
          </a:bodyPr>
          <a:p>
            <a:r>
              <a:rPr b="0" lang="fr-FR" sz="5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257480" y="2731680"/>
            <a:ext cx="15775920" cy="1001160"/>
          </a:xfrm>
          <a:prstGeom prst="rect">
            <a:avLst/>
          </a:prstGeom>
        </p:spPr>
        <p:txBody>
          <a:bodyPr lIns="137160" rIns="137160" tIns="68400" bIns="68400">
            <a:normAutofit fontScale="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251000" y="3858840"/>
            <a:ext cx="15775920" cy="1457280"/>
          </a:xfrm>
          <a:prstGeom prst="rect">
            <a:avLst/>
          </a:prstGeom>
        </p:spPr>
        <p:txBody>
          <a:bodyPr lIns="137160" rIns="137160" tIns="68400" bIns="6840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Google Shape;33;p9" descr=""/>
          <p:cNvPicPr/>
          <p:nvPr/>
        </p:nvPicPr>
        <p:blipFill>
          <a:blip r:embed="rId3"/>
          <a:stretch/>
        </p:blipFill>
        <p:spPr>
          <a:xfrm>
            <a:off x="0" y="9143640"/>
            <a:ext cx="2352240" cy="9522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257480" y="546480"/>
            <a:ext cx="15775920" cy="1983240"/>
          </a:xfrm>
          <a:prstGeom prst="rect">
            <a:avLst/>
          </a:prstGeom>
        </p:spPr>
        <p:txBody>
          <a:bodyPr lIns="137160" rIns="137160" tIns="68400" bIns="68400" anchor="ctr">
            <a:normAutofit/>
          </a:bodyPr>
          <a:p>
            <a:r>
              <a:rPr b="0" lang="fr-FR" sz="5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1257480" y="2731680"/>
            <a:ext cx="15775920" cy="1001160"/>
          </a:xfrm>
          <a:prstGeom prst="rect">
            <a:avLst/>
          </a:prstGeom>
        </p:spPr>
        <p:txBody>
          <a:bodyPr lIns="137160" rIns="137160" tIns="68400" bIns="68400">
            <a:normAutofit fontScale="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1251000" y="3858840"/>
            <a:ext cx="15775920" cy="1457280"/>
          </a:xfrm>
          <a:prstGeom prst="rect">
            <a:avLst/>
          </a:prstGeom>
        </p:spPr>
        <p:txBody>
          <a:bodyPr lIns="137160" rIns="137160" tIns="68400" bIns="6840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Google Shape;38;p10" descr=""/>
          <p:cNvPicPr/>
          <p:nvPr/>
        </p:nvPicPr>
        <p:blipFill>
          <a:blip r:embed="rId2"/>
          <a:stretch/>
        </p:blipFill>
        <p:spPr>
          <a:xfrm>
            <a:off x="0" y="9143640"/>
            <a:ext cx="2352240" cy="9522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40;p11" descr=""/>
          <p:cNvPicPr/>
          <p:nvPr/>
        </p:nvPicPr>
        <p:blipFill>
          <a:blip r:embed="rId2"/>
          <a:stretch/>
        </p:blipFill>
        <p:spPr>
          <a:xfrm>
            <a:off x="6860520" y="6847200"/>
            <a:ext cx="4762080" cy="2647440"/>
          </a:xfrm>
          <a:prstGeom prst="rect">
            <a:avLst/>
          </a:prstGeom>
          <a:ln>
            <a:noFill/>
          </a:ln>
        </p:spPr>
      </p:pic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914400" y="409320"/>
            <a:ext cx="16461720" cy="1713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914400" y="2400840"/>
            <a:ext cx="16461720" cy="5951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hyperlink" Target="https://geonature.fr/" TargetMode="External"/><Relationship Id="rId4" Type="http://schemas.openxmlformats.org/officeDocument/2006/relationships/hyperlink" Target="https://demo.geonature.fr/" TargetMode="External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creativecommons.org/licenses/by-sa/3.0/fr/" TargetMode="External"/><Relationship Id="rId2" Type="http://schemas.openxmlformats.org/officeDocument/2006/relationships/hyperlink" Target="https://geonature.fr/documents/" TargetMode="External"/><Relationship Id="rId3" Type="http://schemas.openxmlformats.org/officeDocument/2006/relationships/image" Target="../media/image78.png"/><Relationship Id="rId4" Type="http://schemas.openxmlformats.org/officeDocument/2006/relationships/hyperlink" Target="mailto:camille.monchicourt@ecrins-parcnational.fr" TargetMode="External"/><Relationship Id="rId5" Type="http://schemas.openxmlformats.org/officeDocument/2006/relationships/hyperlink" Target="https://geonature.fr/" TargetMode="External"/><Relationship Id="rId6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Un schéma par protocole et une synthèse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931320" y="2880000"/>
            <a:ext cx="13697640" cy="6372000"/>
          </a:xfrm>
          <a:prstGeom prst="rect">
            <a:avLst/>
          </a:prstGeom>
          <a:ln>
            <a:noFill/>
          </a:ln>
        </p:spPr>
      </p:pic>
      <p:sp>
        <p:nvSpPr>
          <p:cNvPr id="249" name="TextShape 2"/>
          <p:cNvSpPr txBox="1"/>
          <p:nvPr/>
        </p:nvSpPr>
        <p:spPr>
          <a:xfrm>
            <a:off x="1584000" y="1944000"/>
            <a:ext cx="73054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Une question = Un protocole = Un schéma de BDD = Un outil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Chaque schéma de BDD contient les champs spécifiques au protocole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1224000" y="6624000"/>
            <a:ext cx="3024000" cy="266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Un schéma de synthèse regroupant automatiquement ou manuellement les données communes saisies dans les différents protocoles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Modernisation de la chaîne de travail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1584000" y="2198160"/>
            <a:ext cx="12550320" cy="6081840"/>
          </a:xfrm>
          <a:prstGeom prst="rect">
            <a:avLst/>
          </a:prstGeom>
          <a:ln>
            <a:solidFill>
              <a:srgbClr val="808080"/>
            </a:solidFill>
            <a:custDash>
              <a:ds d="197000" sp="197000"/>
            </a:custDash>
          </a:ln>
        </p:spPr>
      </p:pic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9864000" y="2469600"/>
            <a:ext cx="3513600" cy="6890400"/>
          </a:xfrm>
          <a:prstGeom prst="rect">
            <a:avLst/>
          </a:prstGeom>
          <a:ln>
            <a:noFill/>
          </a:ln>
        </p:spPr>
      </p:pic>
      <p:sp>
        <p:nvSpPr>
          <p:cNvPr id="254" name="TextShape 2"/>
          <p:cNvSpPr txBox="1"/>
          <p:nvPr/>
        </p:nvSpPr>
        <p:spPr>
          <a:xfrm>
            <a:off x="1548000" y="1728000"/>
            <a:ext cx="101660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G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a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u</a:t>
            </a:r>
            <a:r>
              <a:rPr b="0" lang="fr-FR" sz="1800" spc="-1" strike="noStrike">
                <a:latin typeface="Arial"/>
              </a:rPr>
              <a:t>r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-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U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u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l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a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,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g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f</a:t>
            </a:r>
            <a:r>
              <a:rPr b="0" lang="fr-FR" sz="1800" spc="-1" strike="noStrike">
                <a:latin typeface="Arial"/>
              </a:rPr>
              <a:t>f</a:t>
            </a:r>
            <a:r>
              <a:rPr b="0" lang="fr-FR" sz="1800" spc="-1" strike="noStrike">
                <a:latin typeface="Arial"/>
              </a:rPr>
              <a:t>u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é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b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v</a:t>
            </a:r>
            <a:r>
              <a:rPr b="0" lang="fr-FR" sz="1800" spc="-1" strike="noStrike">
                <a:latin typeface="Arial"/>
              </a:rPr>
              <a:t>e</a:t>
            </a:r>
            <a:r>
              <a:rPr b="0" lang="fr-FR" sz="1800" spc="-1" strike="noStrike">
                <a:latin typeface="Arial"/>
              </a:rPr>
              <a:t>r</a:t>
            </a:r>
            <a:r>
              <a:rPr b="0" lang="fr-FR" sz="1800" spc="-1" strike="noStrike">
                <a:latin typeface="Arial"/>
              </a:rPr>
              <a:t>s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é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d</a:t>
            </a:r>
            <a:r>
              <a:rPr b="0" lang="fr-FR" sz="1800" spc="-1" strike="noStrike">
                <a:latin typeface="Arial"/>
              </a:rPr>
              <a:t>u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p</a:t>
            </a:r>
            <a:r>
              <a:rPr b="0" lang="fr-FR" sz="1800" spc="-1" strike="noStrike">
                <a:latin typeface="Arial"/>
              </a:rPr>
              <a:t>a</a:t>
            </a:r>
            <a:r>
              <a:rPr b="0" lang="fr-FR" sz="1800" spc="-1" strike="noStrike">
                <a:latin typeface="Arial"/>
              </a:rPr>
              <a:t>r</a:t>
            </a:r>
            <a:r>
              <a:rPr b="0" lang="fr-FR" sz="1800" spc="-1" strike="noStrike">
                <a:latin typeface="Arial"/>
              </a:rPr>
              <a:t>c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a</a:t>
            </a:r>
            <a:r>
              <a:rPr b="0" lang="fr-FR" sz="1800" spc="-1" strike="noStrike">
                <a:latin typeface="Arial"/>
              </a:rPr>
              <a:t>t</a:t>
            </a:r>
            <a:r>
              <a:rPr b="0" lang="fr-FR" sz="1800" spc="-1" strike="noStrike">
                <a:latin typeface="Arial"/>
              </a:rPr>
              <a:t>i</a:t>
            </a:r>
            <a:r>
              <a:rPr b="0" lang="fr-FR" sz="1800" spc="-1" strike="noStrike">
                <a:latin typeface="Arial"/>
              </a:rPr>
              <a:t>o</a:t>
            </a:r>
            <a:r>
              <a:rPr b="0" lang="fr-FR" sz="1800" spc="-1" strike="noStrike">
                <a:latin typeface="Arial"/>
              </a:rPr>
              <a:t>n</a:t>
            </a:r>
            <a:r>
              <a:rPr b="0" lang="fr-FR" sz="1800" spc="-1" strike="noStrike">
                <a:latin typeface="Arial"/>
              </a:rPr>
              <a:t>a</a:t>
            </a:r>
            <a:r>
              <a:rPr b="0" lang="fr-FR" sz="1800" spc="-1" strike="noStrike">
                <a:latin typeface="Arial"/>
              </a:rPr>
              <a:t>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1512000" y="8640000"/>
            <a:ext cx="27961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fr-FR" sz="1800" spc="-1" strike="noStrike">
                <a:latin typeface="Arial"/>
                <a:hlinkClick r:id="rId3"/>
              </a:rPr>
              <a:t>https://geonature.fr</a:t>
            </a:r>
            <a:endParaRPr b="0" lang="fr-FR" sz="1800" spc="-1" strike="noStrike">
              <a:latin typeface="Arial"/>
            </a:endParaRPr>
          </a:p>
          <a:p>
            <a:r>
              <a:rPr b="0" i="1" lang="fr-FR" sz="1800" spc="-1" strike="noStrike">
                <a:latin typeface="Arial"/>
                <a:hlinkClick r:id="rId4"/>
              </a:rPr>
              <a:t>https://demo.geonature.fr</a:t>
            </a:r>
            <a:r>
              <a:rPr b="0" i="1" lang="fr-FR" sz="1800" spc="-1" strike="noStrike"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Modernisation des outils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5046480" y="2196000"/>
            <a:ext cx="9499680" cy="633600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588240" y="2196000"/>
            <a:ext cx="4235760" cy="6350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t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d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d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P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–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C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v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t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é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b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1836000" y="2336400"/>
            <a:ext cx="6854400" cy="2055600"/>
          </a:xfrm>
          <a:prstGeom prst="rect">
            <a:avLst/>
          </a:prstGeom>
          <a:ln>
            <a:noFill/>
          </a:ln>
        </p:spPr>
      </p:pic>
      <p:sp>
        <p:nvSpPr>
          <p:cNvPr id="261" name="TextShape 2"/>
          <p:cNvSpPr txBox="1"/>
          <p:nvPr/>
        </p:nvSpPr>
        <p:spPr>
          <a:xfrm>
            <a:off x="1658880" y="5041800"/>
            <a:ext cx="12525120" cy="259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Taxref</a:t>
            </a:r>
            <a:endParaRPr b="0" lang="fr-FR" sz="4400" spc="-1" strike="noStrike">
              <a:latin typeface="Arial"/>
            </a:endParaRPr>
          </a:p>
          <a:p>
            <a:pPr algn="ctr"/>
            <a:r>
              <a:rPr b="0" lang="fr-FR" sz="4400" spc="-1" strike="noStrike">
                <a:latin typeface="Arial"/>
              </a:rPr>
              <a:t>Standard Occurrences de taxons et métadonnées</a:t>
            </a:r>
            <a:endParaRPr b="0" lang="fr-FR" sz="4400" spc="-1" strike="noStrike">
              <a:latin typeface="Arial"/>
            </a:endParaRPr>
          </a:p>
          <a:p>
            <a:pPr algn="ctr"/>
            <a:r>
              <a:rPr b="0" lang="fr-FR" sz="4400" spc="-1" strike="noStrike">
                <a:latin typeface="Arial"/>
              </a:rPr>
              <a:t>Nomenclatures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4400" spc="-1" strike="noStrike">
                <a:latin typeface="Arial"/>
              </a:rPr>
              <a:t>CAMPanule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7632000" y="2385360"/>
            <a:ext cx="6930000" cy="207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8746560" y="4741920"/>
            <a:ext cx="2379240" cy="234324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3744000" y="2772000"/>
            <a:ext cx="2268000" cy="214992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3"/>
          <a:stretch/>
        </p:blipFill>
        <p:spPr>
          <a:xfrm>
            <a:off x="1728000" y="2992680"/>
            <a:ext cx="1764000" cy="169056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4"/>
          <a:stretch/>
        </p:blipFill>
        <p:spPr>
          <a:xfrm>
            <a:off x="8293680" y="2196000"/>
            <a:ext cx="3075120" cy="2594160"/>
          </a:xfrm>
          <a:prstGeom prst="rect">
            <a:avLst/>
          </a:prstGeom>
          <a:ln>
            <a:noFill/>
          </a:ln>
        </p:spPr>
      </p:pic>
      <p:pic>
        <p:nvPicPr>
          <p:cNvPr id="268" name="" descr=""/>
          <p:cNvPicPr/>
          <p:nvPr/>
        </p:nvPicPr>
        <p:blipFill>
          <a:blip r:embed="rId5"/>
          <a:stretch/>
        </p:blipFill>
        <p:spPr>
          <a:xfrm>
            <a:off x="2473560" y="5185800"/>
            <a:ext cx="2782440" cy="2125080"/>
          </a:xfrm>
          <a:prstGeom prst="rect">
            <a:avLst/>
          </a:prstGeom>
          <a:ln>
            <a:noFill/>
          </a:ln>
        </p:spPr>
      </p:pic>
      <p:sp>
        <p:nvSpPr>
          <p:cNvPr id="269" name="CustomShape 2"/>
          <p:cNvSpPr/>
          <p:nvPr/>
        </p:nvSpPr>
        <p:spPr>
          <a:xfrm>
            <a:off x="6372000" y="5330880"/>
            <a:ext cx="1260000" cy="360000"/>
          </a:xfrm>
          <a:custGeom>
            <a:avLst/>
            <a:gdLst/>
            <a:ahLst/>
            <a:rect l="0" t="0" r="r" b="b"/>
            <a:pathLst>
              <a:path w="3502" h="1002">
                <a:moveTo>
                  <a:pt x="0" y="250"/>
                </a:moveTo>
                <a:lnTo>
                  <a:pt x="2625" y="250"/>
                </a:lnTo>
                <a:lnTo>
                  <a:pt x="2625" y="0"/>
                </a:lnTo>
                <a:lnTo>
                  <a:pt x="3501" y="500"/>
                </a:lnTo>
                <a:lnTo>
                  <a:pt x="2625" y="1001"/>
                </a:lnTo>
                <a:lnTo>
                  <a:pt x="2625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70" name="" descr=""/>
          <p:cNvPicPr/>
          <p:nvPr/>
        </p:nvPicPr>
        <p:blipFill>
          <a:blip r:embed="rId6"/>
          <a:stretch/>
        </p:blipFill>
        <p:spPr>
          <a:xfrm>
            <a:off x="11654280" y="4341600"/>
            <a:ext cx="2061720" cy="2083320"/>
          </a:xfrm>
          <a:prstGeom prst="rect">
            <a:avLst/>
          </a:prstGeom>
          <a:ln>
            <a:noFill/>
          </a:ln>
        </p:spPr>
      </p:pic>
      <p:sp>
        <p:nvSpPr>
          <p:cNvPr id="271" name="TextShape 3"/>
          <p:cNvSpPr txBox="1"/>
          <p:nvPr/>
        </p:nvSpPr>
        <p:spPr>
          <a:xfrm>
            <a:off x="3096000" y="7490880"/>
            <a:ext cx="1459080" cy="610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fr-FR" sz="1800" spc="-1" strike="noStrike">
                <a:latin typeface="Arial"/>
              </a:rPr>
              <a:t>SIG + BDD</a:t>
            </a:r>
            <a:endParaRPr b="0" lang="fr-FR" sz="1800" spc="-1" strike="noStrike">
              <a:latin typeface="Arial"/>
            </a:endParaRPr>
          </a:p>
          <a:p>
            <a:pPr algn="ctr"/>
            <a:r>
              <a:rPr b="0" lang="fr-FR" sz="1800" spc="-1" strike="noStrike">
                <a:latin typeface="Arial"/>
              </a:rPr>
              <a:t>Côté serveur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2" name="TextShape 4"/>
          <p:cNvSpPr txBox="1"/>
          <p:nvPr/>
        </p:nvSpPr>
        <p:spPr>
          <a:xfrm>
            <a:off x="9061200" y="7310880"/>
            <a:ext cx="1756440" cy="915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fr-FR" sz="1800" spc="-1" strike="noStrike">
                <a:latin typeface="Arial"/>
              </a:rPr>
              <a:t>WEB + CARTO</a:t>
            </a:r>
            <a:endParaRPr b="0" lang="fr-FR" sz="1800" spc="-1" strike="noStrike">
              <a:latin typeface="Arial"/>
            </a:endParaRPr>
          </a:p>
          <a:p>
            <a:pPr algn="ctr"/>
            <a:r>
              <a:rPr b="0" lang="fr-FR" sz="1800" spc="-1" strike="noStrike">
                <a:latin typeface="Arial"/>
              </a:rPr>
              <a:t>Côté client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3" name="TextShape 5"/>
          <p:cNvSpPr txBox="1"/>
          <p:nvPr/>
        </p:nvSpPr>
        <p:spPr>
          <a:xfrm>
            <a:off x="6696000" y="5108040"/>
            <a:ext cx="369360" cy="27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fr-FR" sz="1800" spc="-1" strike="noStrike">
                <a:latin typeface="Arial"/>
              </a:rPr>
              <a:t>API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4" name="TextShape 6"/>
          <p:cNvSpPr txBox="1"/>
          <p:nvPr/>
        </p:nvSpPr>
        <p:spPr>
          <a:xfrm>
            <a:off x="1836000" y="9576000"/>
            <a:ext cx="5633640" cy="43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fr-FR" sz="1200" spc="-1" strike="noStrike">
                <a:latin typeface="Arial"/>
              </a:rPr>
              <a:t>Icons by Novita Dian, Iconathon, Shaurya, Adrien Coquet, Mooms, Numero Uno </a:t>
            </a:r>
            <a:endParaRPr b="0" lang="fr-FR" sz="1200" spc="-1" strike="noStrike">
              <a:latin typeface="Arial"/>
            </a:endParaRPr>
          </a:p>
          <a:p>
            <a:r>
              <a:rPr b="0" i="1" lang="fr-FR" sz="1200" spc="-1" strike="noStrike">
                <a:latin typeface="Arial"/>
              </a:rPr>
              <a:t>from the Noun Project</a:t>
            </a: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Open source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1836000" y="9576000"/>
            <a:ext cx="4502880" cy="43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fr-FR" sz="1200" spc="-1" strike="noStrike">
                <a:latin typeface="Arial"/>
              </a:rPr>
              <a:t>Icons by Davo Sime, Mikicon, Aneeque Ahmed, Oriol Carbonell </a:t>
            </a:r>
            <a:endParaRPr b="0" lang="fr-FR" sz="1200" spc="-1" strike="noStrike">
              <a:latin typeface="Arial"/>
            </a:endParaRPr>
          </a:p>
          <a:p>
            <a:r>
              <a:rPr b="0" i="1" lang="fr-FR" sz="1200" spc="-1" strike="noStrike">
                <a:latin typeface="Arial"/>
              </a:rPr>
              <a:t>from the Noun Project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1431000" y="1764000"/>
            <a:ext cx="12817800" cy="4176000"/>
          </a:xfrm>
          <a:prstGeom prst="rect">
            <a:avLst/>
          </a:prstGeom>
          <a:ln>
            <a:noFill/>
          </a:ln>
        </p:spPr>
      </p:pic>
      <p:pic>
        <p:nvPicPr>
          <p:cNvPr id="278" name="" descr=""/>
          <p:cNvPicPr/>
          <p:nvPr/>
        </p:nvPicPr>
        <p:blipFill>
          <a:blip r:embed="rId2"/>
          <a:stretch/>
        </p:blipFill>
        <p:spPr>
          <a:xfrm>
            <a:off x="5909040" y="6092280"/>
            <a:ext cx="2136240" cy="1917000"/>
          </a:xfrm>
          <a:prstGeom prst="rect">
            <a:avLst/>
          </a:prstGeom>
          <a:ln>
            <a:noFill/>
          </a:ln>
        </p:spPr>
      </p:pic>
      <p:pic>
        <p:nvPicPr>
          <p:cNvPr id="279" name="" descr=""/>
          <p:cNvPicPr/>
          <p:nvPr/>
        </p:nvPicPr>
        <p:blipFill>
          <a:blip r:embed="rId3"/>
          <a:stretch/>
        </p:blipFill>
        <p:spPr>
          <a:xfrm>
            <a:off x="4054680" y="6472440"/>
            <a:ext cx="1652760" cy="1536840"/>
          </a:xfrm>
          <a:prstGeom prst="rect">
            <a:avLst/>
          </a:prstGeom>
          <a:ln>
            <a:noFill/>
          </a:ln>
        </p:spPr>
      </p:pic>
      <p:pic>
        <p:nvPicPr>
          <p:cNvPr id="280" name="" descr=""/>
          <p:cNvPicPr/>
          <p:nvPr/>
        </p:nvPicPr>
        <p:blipFill>
          <a:blip r:embed="rId4"/>
          <a:stretch/>
        </p:blipFill>
        <p:spPr>
          <a:xfrm>
            <a:off x="7865280" y="6104160"/>
            <a:ext cx="2129400" cy="1905120"/>
          </a:xfrm>
          <a:prstGeom prst="rect">
            <a:avLst/>
          </a:prstGeom>
          <a:ln>
            <a:noFill/>
          </a:ln>
        </p:spPr>
      </p:pic>
      <p:pic>
        <p:nvPicPr>
          <p:cNvPr id="281" name="" descr=""/>
          <p:cNvPicPr/>
          <p:nvPr/>
        </p:nvPicPr>
        <p:blipFill>
          <a:blip r:embed="rId5"/>
          <a:stretch/>
        </p:blipFill>
        <p:spPr>
          <a:xfrm>
            <a:off x="11913840" y="6104160"/>
            <a:ext cx="1910160" cy="1910160"/>
          </a:xfrm>
          <a:prstGeom prst="rect">
            <a:avLst/>
          </a:prstGeom>
          <a:ln>
            <a:noFill/>
          </a:ln>
        </p:spPr>
      </p:pic>
      <p:pic>
        <p:nvPicPr>
          <p:cNvPr id="282" name="" descr=""/>
          <p:cNvPicPr/>
          <p:nvPr/>
        </p:nvPicPr>
        <p:blipFill>
          <a:blip r:embed="rId6"/>
          <a:stretch/>
        </p:blipFill>
        <p:spPr>
          <a:xfrm>
            <a:off x="9867960" y="6248160"/>
            <a:ext cx="2045880" cy="1999440"/>
          </a:xfrm>
          <a:prstGeom prst="rect">
            <a:avLst/>
          </a:prstGeom>
          <a:ln>
            <a:noFill/>
          </a:ln>
        </p:spPr>
      </p:pic>
      <p:pic>
        <p:nvPicPr>
          <p:cNvPr id="283" name="" descr=""/>
          <p:cNvPicPr/>
          <p:nvPr/>
        </p:nvPicPr>
        <p:blipFill>
          <a:blip r:embed="rId7"/>
          <a:stretch/>
        </p:blipFill>
        <p:spPr>
          <a:xfrm>
            <a:off x="1340280" y="5616000"/>
            <a:ext cx="3096000" cy="3096000"/>
          </a:xfrm>
          <a:prstGeom prst="rect">
            <a:avLst/>
          </a:prstGeom>
          <a:ln>
            <a:noFill/>
          </a:ln>
        </p:spPr>
      </p:pic>
      <p:sp>
        <p:nvSpPr>
          <p:cNvPr id="284" name="TextShape 3"/>
          <p:cNvSpPr txBox="1"/>
          <p:nvPr/>
        </p:nvSpPr>
        <p:spPr>
          <a:xfrm>
            <a:off x="2088000" y="8244000"/>
            <a:ext cx="14868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Open source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5" name="TextShape 4"/>
          <p:cNvSpPr txBox="1"/>
          <p:nvPr/>
        </p:nvSpPr>
        <p:spPr>
          <a:xfrm>
            <a:off x="4248000" y="8244000"/>
            <a:ext cx="1244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Générique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6" name="TextShape 5"/>
          <p:cNvSpPr txBox="1"/>
          <p:nvPr/>
        </p:nvSpPr>
        <p:spPr>
          <a:xfrm>
            <a:off x="6264000" y="8280000"/>
            <a:ext cx="11804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Modulaire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7" name="TextShape 6"/>
          <p:cNvSpPr txBox="1"/>
          <p:nvPr/>
        </p:nvSpPr>
        <p:spPr>
          <a:xfrm>
            <a:off x="8136000" y="8280000"/>
            <a:ext cx="1346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Documenté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8" name="TextShape 7"/>
          <p:cNvSpPr txBox="1"/>
          <p:nvPr/>
        </p:nvSpPr>
        <p:spPr>
          <a:xfrm>
            <a:off x="10512000" y="8316000"/>
            <a:ext cx="7264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Testé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9" name="TextShape 8"/>
          <p:cNvSpPr txBox="1"/>
          <p:nvPr/>
        </p:nvSpPr>
        <p:spPr>
          <a:xfrm>
            <a:off x="12384000" y="8316000"/>
            <a:ext cx="9410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Discuté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Développement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1836000" y="9576000"/>
            <a:ext cx="7020000" cy="43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fr-FR" sz="1200" spc="-1" strike="noStrike">
                <a:latin typeface="Arial"/>
              </a:rPr>
              <a:t>Icons by Anbileru Adaleru, Matthew Hall, Three Six Five, Leonardo Schneider, Swen-Peter Ekkebus from the Noun Project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6192000" y="1830240"/>
            <a:ext cx="7692840" cy="335376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2"/>
          <a:stretch/>
        </p:blipFill>
        <p:spPr>
          <a:xfrm>
            <a:off x="1353600" y="4678560"/>
            <a:ext cx="7955280" cy="4033440"/>
          </a:xfrm>
          <a:prstGeom prst="rect">
            <a:avLst/>
          </a:prstGeom>
          <a:ln>
            <a:noFill/>
          </a:ln>
        </p:spPr>
      </p:pic>
      <p:pic>
        <p:nvPicPr>
          <p:cNvPr id="294" name="" descr=""/>
          <p:cNvPicPr/>
          <p:nvPr/>
        </p:nvPicPr>
        <p:blipFill>
          <a:blip r:embed="rId3"/>
          <a:stretch/>
        </p:blipFill>
        <p:spPr>
          <a:xfrm>
            <a:off x="3549960" y="2968560"/>
            <a:ext cx="1198440" cy="943200"/>
          </a:xfrm>
          <a:prstGeom prst="rect">
            <a:avLst/>
          </a:prstGeom>
          <a:ln>
            <a:noFill/>
          </a:ln>
        </p:spPr>
      </p:pic>
      <p:pic>
        <p:nvPicPr>
          <p:cNvPr id="295" name="" descr=""/>
          <p:cNvPicPr/>
          <p:nvPr/>
        </p:nvPicPr>
        <p:blipFill>
          <a:blip r:embed="rId4"/>
          <a:stretch/>
        </p:blipFill>
        <p:spPr>
          <a:xfrm>
            <a:off x="1533600" y="2700000"/>
            <a:ext cx="1440000" cy="968040"/>
          </a:xfrm>
          <a:prstGeom prst="rect">
            <a:avLst/>
          </a:prstGeom>
          <a:ln>
            <a:noFill/>
          </a:ln>
        </p:spPr>
      </p:pic>
      <p:sp>
        <p:nvSpPr>
          <p:cNvPr id="296" name="TextShape 3"/>
          <p:cNvSpPr txBox="1"/>
          <p:nvPr/>
        </p:nvSpPr>
        <p:spPr>
          <a:xfrm>
            <a:off x="1425600" y="3601800"/>
            <a:ext cx="17762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600" spc="-1" strike="noStrike">
                <a:latin typeface="Arial"/>
              </a:rPr>
              <a:t>Développement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97" name="TextShape 4"/>
          <p:cNvSpPr txBox="1"/>
          <p:nvPr/>
        </p:nvSpPr>
        <p:spPr>
          <a:xfrm>
            <a:off x="3366000" y="4039200"/>
            <a:ext cx="19548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600" spc="-1" strike="noStrike">
                <a:latin typeface="Arial"/>
              </a:rPr>
              <a:t>Base de données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298" name="" descr=""/>
          <p:cNvPicPr/>
          <p:nvPr/>
        </p:nvPicPr>
        <p:blipFill>
          <a:blip r:embed="rId5"/>
          <a:stretch/>
        </p:blipFill>
        <p:spPr>
          <a:xfrm>
            <a:off x="10404000" y="6103800"/>
            <a:ext cx="2700000" cy="184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Architecture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1657080" y="1980000"/>
            <a:ext cx="9574920" cy="7681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Communauté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1296000" y="1870200"/>
            <a:ext cx="9561240" cy="410580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6048000" y="4680000"/>
            <a:ext cx="8901720" cy="4248000"/>
          </a:xfrm>
          <a:prstGeom prst="rect">
            <a:avLst/>
          </a:prstGeom>
          <a:ln>
            <a:noFill/>
          </a:ln>
        </p:spPr>
      </p:pic>
      <p:sp>
        <p:nvSpPr>
          <p:cNvPr id="304" name="TextShape 2"/>
          <p:cNvSpPr txBox="1"/>
          <p:nvPr/>
        </p:nvSpPr>
        <p:spPr>
          <a:xfrm>
            <a:off x="1296000" y="6122160"/>
            <a:ext cx="4392000" cy="3417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fr-FR" sz="1800" spc="-1" strike="noStrike">
                <a:latin typeface="Arial"/>
              </a:rPr>
              <a:t>2021 : ~ 80 structures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Parcs nationaux et régionaux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Conservatoires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RNF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Associations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Prestataires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Bureaux d’étude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DREAL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UMS Patrinat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OFB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MTE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Depobio et GINCo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1445040" y="2160000"/>
            <a:ext cx="88646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Loi du 8 août 2016 pour la reconquête de la biodiversité, de la nature et des paysages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7" name="TextShape 3"/>
          <p:cNvSpPr txBox="1"/>
          <p:nvPr/>
        </p:nvSpPr>
        <p:spPr>
          <a:xfrm>
            <a:off x="1404000" y="8568000"/>
            <a:ext cx="71056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2018-2020 : Déploiement de GeoNature pour Depobio et GINCo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2021 : SI Passages à faune et suivi chiroptère sur les parcs éoliens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1"/>
          <a:stretch/>
        </p:blipFill>
        <p:spPr>
          <a:xfrm>
            <a:off x="1382040" y="2869560"/>
            <a:ext cx="6008040" cy="5698440"/>
          </a:xfrm>
          <a:prstGeom prst="rect">
            <a:avLst/>
          </a:prstGeom>
          <a:ln>
            <a:noFill/>
          </a:ln>
        </p:spPr>
      </p:pic>
      <p:pic>
        <p:nvPicPr>
          <p:cNvPr id="309" name="" descr=""/>
          <p:cNvPicPr/>
          <p:nvPr/>
        </p:nvPicPr>
        <p:blipFill>
          <a:blip r:embed="rId2"/>
          <a:srcRect l="7041" t="38745" r="10165" b="39652"/>
          <a:stretch/>
        </p:blipFill>
        <p:spPr>
          <a:xfrm>
            <a:off x="7610040" y="2808360"/>
            <a:ext cx="4968000" cy="1295640"/>
          </a:xfrm>
          <a:prstGeom prst="rect">
            <a:avLst/>
          </a:prstGeom>
          <a:ln>
            <a:noFill/>
          </a:ln>
        </p:spPr>
      </p:pic>
      <p:pic>
        <p:nvPicPr>
          <p:cNvPr id="310" name="" descr=""/>
          <p:cNvPicPr/>
          <p:nvPr/>
        </p:nvPicPr>
        <p:blipFill>
          <a:blip r:embed="rId3"/>
          <a:stretch/>
        </p:blipFill>
        <p:spPr>
          <a:xfrm>
            <a:off x="7897680" y="4608000"/>
            <a:ext cx="2550600" cy="1656000"/>
          </a:xfrm>
          <a:prstGeom prst="rect">
            <a:avLst/>
          </a:prstGeom>
          <a:ln>
            <a:noFill/>
          </a:ln>
        </p:spPr>
      </p:pic>
      <p:pic>
        <p:nvPicPr>
          <p:cNvPr id="311" name="" descr=""/>
          <p:cNvPicPr/>
          <p:nvPr/>
        </p:nvPicPr>
        <p:blipFill>
          <a:blip r:embed="rId4"/>
          <a:srcRect l="4598" t="5728" r="8035" b="8297"/>
          <a:stretch/>
        </p:blipFill>
        <p:spPr>
          <a:xfrm>
            <a:off x="8028360" y="6480000"/>
            <a:ext cx="2339640" cy="167112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5"/>
          <a:stretch/>
        </p:blipFill>
        <p:spPr>
          <a:xfrm>
            <a:off x="10584000" y="5328000"/>
            <a:ext cx="2160000" cy="217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656280" y="3897720"/>
            <a:ext cx="8687880" cy="312696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 fontScale="21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G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eo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at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ur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e,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un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sy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st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è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m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d’i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nf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or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m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ati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on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po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ur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co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nn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aît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re,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su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ivr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et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pr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ot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ég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er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la 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bi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od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iv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er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sit</a:t>
            </a:r>
            <a:r>
              <a:rPr b="1" lang="fr-FR" sz="8200" spc="-1" strike="noStrike">
                <a:solidFill>
                  <a:srgbClr val="c8d41f"/>
                </a:solidFill>
                <a:latin typeface="Arial"/>
                <a:ea typeface="Arial"/>
              </a:rPr>
              <a:t>é</a:t>
            </a:r>
            <a:endParaRPr b="0" lang="fr-FR" sz="8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630360" y="6920640"/>
            <a:ext cx="8687880" cy="312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37160" rIns="137160" tIns="68400" bIns="684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346c9e"/>
                </a:solidFill>
                <a:latin typeface="Arial"/>
                <a:ea typeface="Arial"/>
              </a:rPr>
              <a:t>Camille MONCHICOURT</a:t>
            </a:r>
            <a:endParaRPr b="0" lang="fr-FR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200" spc="-1" strike="noStrike">
                <a:solidFill>
                  <a:srgbClr val="346c9e"/>
                </a:solidFill>
                <a:latin typeface="Arial"/>
                <a:ea typeface="Arial"/>
              </a:rPr>
              <a:t>Géomaticien - Parc national des Écrins</a:t>
            </a:r>
            <a:endParaRPr b="0" lang="fr-FR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GeoNature-atlas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" descr=""/>
          <p:cNvPicPr/>
          <p:nvPr/>
        </p:nvPicPr>
        <p:blipFill>
          <a:blip r:embed="rId1"/>
          <a:stretch/>
        </p:blipFill>
        <p:spPr>
          <a:xfrm>
            <a:off x="1483920" y="2232000"/>
            <a:ext cx="11476080" cy="7315200"/>
          </a:xfrm>
          <a:prstGeom prst="rect">
            <a:avLst/>
          </a:prstGeom>
          <a:ln>
            <a:noFill/>
          </a:ln>
        </p:spPr>
      </p:pic>
      <p:sp>
        <p:nvSpPr>
          <p:cNvPr id="315" name="TextShape 2"/>
          <p:cNvSpPr txBox="1"/>
          <p:nvPr/>
        </p:nvSpPr>
        <p:spPr>
          <a:xfrm>
            <a:off x="1656000" y="1800000"/>
            <a:ext cx="115200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Un module de publication des données faune et flore sous forme d’atlas en ligne </a:t>
            </a:r>
            <a:r>
              <a:rPr b="0" lang="fr-FR" sz="1800" spc="-1" strike="noStrike">
                <a:latin typeface="Arial"/>
              </a:rPr>
              <a:t>grand public.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GeoNature-atlas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1452240" y="1872000"/>
            <a:ext cx="6872400" cy="3960000"/>
          </a:xfrm>
          <a:prstGeom prst="rect">
            <a:avLst/>
          </a:prstGeom>
          <a:ln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7272720" y="2113560"/>
            <a:ext cx="6407280" cy="3692160"/>
          </a:xfrm>
          <a:prstGeom prst="rect">
            <a:avLst/>
          </a:prstGeom>
          <a:ln>
            <a:noFill/>
          </a:ln>
        </p:spPr>
      </p:pic>
      <p:pic>
        <p:nvPicPr>
          <p:cNvPr id="319" name="" descr=""/>
          <p:cNvPicPr/>
          <p:nvPr/>
        </p:nvPicPr>
        <p:blipFill>
          <a:blip r:embed="rId3"/>
          <a:stretch/>
        </p:blipFill>
        <p:spPr>
          <a:xfrm>
            <a:off x="2160000" y="5411880"/>
            <a:ext cx="5810040" cy="4164120"/>
          </a:xfrm>
          <a:prstGeom prst="rect">
            <a:avLst/>
          </a:prstGeom>
          <a:ln>
            <a:noFill/>
          </a:ln>
        </p:spPr>
      </p:pic>
      <p:pic>
        <p:nvPicPr>
          <p:cNvPr id="320" name="" descr=""/>
          <p:cNvPicPr/>
          <p:nvPr/>
        </p:nvPicPr>
        <p:blipFill>
          <a:blip r:embed="rId4"/>
          <a:stretch/>
        </p:blipFill>
        <p:spPr>
          <a:xfrm>
            <a:off x="7699680" y="5184000"/>
            <a:ext cx="6628320" cy="381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GeoNature-citizen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821880" y="1944000"/>
            <a:ext cx="10122120" cy="516780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2"/>
          <a:stretch/>
        </p:blipFill>
        <p:spPr>
          <a:xfrm>
            <a:off x="5961960" y="5112000"/>
            <a:ext cx="8798040" cy="452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Les modules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648000" y="901800"/>
            <a:ext cx="13176000" cy="9315360"/>
          </a:xfrm>
          <a:prstGeom prst="rect">
            <a:avLst/>
          </a:prstGeom>
          <a:ln>
            <a:noFill/>
          </a:ln>
        </p:spPr>
      </p:pic>
      <p:sp>
        <p:nvSpPr>
          <p:cNvPr id="326" name="TextShape 2"/>
          <p:cNvSpPr txBox="1"/>
          <p:nvPr/>
        </p:nvSpPr>
        <p:spPr>
          <a:xfrm>
            <a:off x="3528000" y="9216000"/>
            <a:ext cx="7686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+ Monitoring, Dashboard, Suivi flore, suivi habitats, CMR, Occtax-mobile...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1071000" y="964440"/>
            <a:ext cx="11928600" cy="8431560"/>
          </a:xfrm>
          <a:prstGeom prst="rect">
            <a:avLst/>
          </a:prstGeom>
          <a:ln>
            <a:noFill/>
          </a:ln>
        </p:spPr>
      </p:pic>
      <p:sp>
        <p:nvSpPr>
          <p:cNvPr id="328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Réseau d’échanges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GeoNature – Une BDD ouverte et interopérable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1"/>
          <a:stretch/>
        </p:blipFill>
        <p:spPr>
          <a:xfrm>
            <a:off x="1656000" y="2160000"/>
            <a:ext cx="13329000" cy="777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Vers plus de partage et d’ouverture des données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1548000" y="2078640"/>
            <a:ext cx="13130640" cy="5573880"/>
          </a:xfrm>
          <a:prstGeom prst="rect">
            <a:avLst/>
          </a:prstGeom>
          <a:ln>
            <a:noFill/>
          </a:ln>
        </p:spPr>
      </p:pic>
      <p:sp>
        <p:nvSpPr>
          <p:cNvPr id="333" name="TextShape 2"/>
          <p:cNvSpPr txBox="1"/>
          <p:nvPr/>
        </p:nvSpPr>
        <p:spPr>
          <a:xfrm>
            <a:off x="1512000" y="8280000"/>
            <a:ext cx="140446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Ouverture et partage d’un outil &gt; Ouverture et partage des données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Les données de biodiversité = Une organisation décentralisée, de plus en plus standardisée et cohérente, mais à mieux mettre en réseau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Conclusion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1548000" y="2952000"/>
            <a:ext cx="13398480" cy="3417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- Un outil territorial conçu de manière générique et ouverte pour pouvoir être utilisé dans différents contextes et à différents niveaux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Collaboration et complémentarité locales, régionales et nationales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Standards du SINP comme colonne vertébrale, outil de structuration, de mutualisation et de partage des données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Mutualisation des ressources autour d’un outil libre, où chaque investissement d’une structure bénéficie au collectif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Mutualisation s’appuyant sur des ressources techniques internes principalement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Animation et outils de collaboration (Échanges et développements ouverts, liste de diffusion, comité technique, workshops)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Un SI complet, ouvert et interopérable, qui s'enrichit rapidement, sous la dynamique croissante de sa communauté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Un objectif commun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1494000" y="1800000"/>
            <a:ext cx="12822480" cy="5947200"/>
          </a:xfrm>
          <a:prstGeom prst="rect">
            <a:avLst/>
          </a:prstGeom>
          <a:ln>
            <a:noFill/>
          </a:ln>
        </p:spPr>
      </p:pic>
      <p:sp>
        <p:nvSpPr>
          <p:cNvPr id="338" name="TextShape 2"/>
          <p:cNvSpPr txBox="1"/>
          <p:nvPr/>
        </p:nvSpPr>
        <p:spPr>
          <a:xfrm>
            <a:off x="396000" y="7602480"/>
            <a:ext cx="15776280" cy="100152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>
            <a:noAutofit/>
          </a:bodyPr>
          <a:p>
            <a:pPr algn="ctr">
              <a:lnSpc>
                <a:spcPct val="134000"/>
              </a:lnSpc>
              <a:tabLst>
                <a:tab algn="l" pos="0"/>
              </a:tabLst>
            </a:pPr>
            <a:r>
              <a:rPr b="1" lang="fr-FR" sz="3200" spc="-1" strike="noStrike">
                <a:solidFill>
                  <a:srgbClr val="3b6c9e"/>
                </a:solidFill>
                <a:latin typeface="Arial"/>
                <a:ea typeface="Arial"/>
              </a:rPr>
              <a:t>Simplifier l’accès aux données et partager des outils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34000"/>
              </a:lnSpc>
              <a:tabLst>
                <a:tab algn="l" pos="0"/>
              </a:tabLst>
            </a:pPr>
            <a:r>
              <a:rPr b="1" lang="fr-FR" sz="3200" spc="-1" strike="noStrike">
                <a:solidFill>
                  <a:srgbClr val="3b6c9e"/>
                </a:solidFill>
                <a:latin typeface="Arial"/>
                <a:ea typeface="Arial"/>
              </a:rPr>
              <a:t>pour améliorer l’acquisition, l’analyse et la diffusion des connaissances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1219320" y="1594080"/>
            <a:ext cx="15775920" cy="92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Merci pour votre attention</a:t>
            </a:r>
            <a:br/>
            <a:br/>
            <a:endParaRPr b="0" lang="fr-FR" sz="54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fr-FR" sz="5400" spc="-1" strike="noStrike">
              <a:latin typeface="Arial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1224000" y="5292000"/>
            <a:ext cx="53352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Cette présentation est partagée sous licence 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Creative commons by-SA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  <a:hlinkClick r:id="rId1"/>
              </a:rPr>
              <a:t>https://creativecommons.org/licenses/by-sa/3.0/fr/</a:t>
            </a:r>
            <a:r>
              <a:rPr b="0" lang="fr-FR" sz="1800" spc="-1" strike="noStrike">
                <a:latin typeface="Arial"/>
              </a:rPr>
              <a:t>  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et disponible sur </a:t>
            </a:r>
            <a:r>
              <a:rPr b="0" lang="fr-FR" sz="1800" spc="-1" strike="noStrike">
                <a:latin typeface="Arial"/>
                <a:hlinkClick r:id="rId2"/>
              </a:rPr>
              <a:t>https://geonature.fr/documents/</a:t>
            </a:r>
            <a:r>
              <a:rPr b="0" lang="fr-FR" sz="1800" spc="-1" strike="noStrike">
                <a:latin typeface="Arial"/>
              </a:rPr>
              <a:t> 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41" name="" descr=""/>
          <p:cNvPicPr/>
          <p:nvPr/>
        </p:nvPicPr>
        <p:blipFill>
          <a:blip r:embed="rId3"/>
          <a:stretch/>
        </p:blipFill>
        <p:spPr>
          <a:xfrm>
            <a:off x="1296000" y="6444000"/>
            <a:ext cx="2060280" cy="72000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1257480" y="2788920"/>
            <a:ext cx="15775920" cy="233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342720" indent="-342360" algn="ctr">
              <a:lnSpc>
                <a:spcPct val="125000"/>
              </a:lnSpc>
              <a:tabLst>
                <a:tab algn="l" pos="0"/>
              </a:tabLst>
            </a:pPr>
            <a:r>
              <a:rPr b="1" lang="fr-FR" sz="4000" spc="-1" strike="noStrike">
                <a:solidFill>
                  <a:srgbClr val="3b6c9e"/>
                </a:solidFill>
                <a:latin typeface="Arial"/>
                <a:ea typeface="Arial"/>
                <a:hlinkClick r:id="rId4"/>
              </a:rPr>
              <a:t>camille.monchicourt@ecrins-parcnational.fr</a:t>
            </a:r>
            <a:br/>
            <a:r>
              <a:rPr b="1" lang="fr-FR" sz="4000" spc="-1" strike="noStrike">
                <a:solidFill>
                  <a:srgbClr val="3b6c9e"/>
                </a:solidFill>
                <a:latin typeface="Arial"/>
                <a:ea typeface="Arial"/>
                <a:hlinkClick r:id="rId5"/>
              </a:rPr>
              <a:t>https://geonature.fr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Les 11 parcs nationaux de France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10224000" y="7848000"/>
            <a:ext cx="4404960" cy="176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Protéger la biodiversité</a:t>
            </a:r>
            <a:endParaRPr b="0" lang="fr-FR" sz="2200" spc="-1" strike="noStrike">
              <a:latin typeface="Arial"/>
            </a:endParaRPr>
          </a:p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Connaître les patrimoines</a:t>
            </a:r>
            <a:endParaRPr b="0" lang="fr-FR" sz="2200" spc="-1" strike="noStrike">
              <a:latin typeface="Arial"/>
            </a:endParaRPr>
          </a:p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Accueillir les publics</a:t>
            </a:r>
            <a:endParaRPr b="0" lang="fr-FR" sz="2200" spc="-1" strike="noStrike">
              <a:latin typeface="Arial"/>
            </a:endParaRPr>
          </a:p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Accompagner le développement</a:t>
            </a:r>
            <a:endParaRPr b="0" lang="fr-FR" sz="220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2340000" y="1908000"/>
            <a:ext cx="10068120" cy="583200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5112000" y="7787520"/>
            <a:ext cx="3954240" cy="193248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3"/>
          <a:stretch/>
        </p:blipFill>
        <p:spPr>
          <a:xfrm>
            <a:off x="2160000" y="7786800"/>
            <a:ext cx="2666520" cy="193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1219320" y="1594080"/>
            <a:ext cx="15775920" cy="92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En savoir plus</a:t>
            </a:r>
            <a:br/>
            <a:br/>
            <a:endParaRPr b="0" lang="fr-FR" sz="54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fr-FR" sz="5400" spc="-1" strike="noStrike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1219320" y="1594080"/>
            <a:ext cx="15775920" cy="92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En savoir plus</a:t>
            </a:r>
            <a:br/>
            <a:br/>
            <a:endParaRPr b="0" lang="fr-FR" sz="54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fr-FR" sz="54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1257480" y="2788920"/>
            <a:ext cx="15775920" cy="233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342720" indent="-342360" algn="ctr">
              <a:lnSpc>
                <a:spcPct val="125000"/>
              </a:lnSpc>
              <a:tabLst>
                <a:tab algn="l" pos="0"/>
              </a:tabLst>
            </a:pPr>
            <a:r>
              <a:rPr b="1" lang="fr-FR" sz="4000" spc="-1" strike="noStrike">
                <a:solidFill>
                  <a:srgbClr val="3b6c9e"/>
                </a:solidFill>
                <a:latin typeface="Arial"/>
                <a:ea typeface="Arial"/>
              </a:rPr>
              <a:t>www.geodatadays.fr </a:t>
            </a:r>
            <a:br/>
            <a:r>
              <a:rPr b="1" lang="fr-FR" sz="4000" spc="-1" strike="noStrike">
                <a:solidFill>
                  <a:srgbClr val="3b6c9e"/>
                </a:solidFill>
                <a:latin typeface="Arial"/>
                <a:ea typeface="Arial"/>
              </a:rPr>
              <a:t>contact@geodatadays.fr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Les 11 parcs nationaux de France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rcRect l="0" t="0" r="7868" b="0"/>
          <a:stretch/>
        </p:blipFill>
        <p:spPr>
          <a:xfrm>
            <a:off x="1636200" y="1872720"/>
            <a:ext cx="5380920" cy="3563280"/>
          </a:xfrm>
          <a:prstGeom prst="rect">
            <a:avLst/>
          </a:prstGeom>
          <a:ln>
            <a:noFill/>
          </a:ln>
        </p:spPr>
      </p:pic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7262280" y="1872000"/>
            <a:ext cx="5356800" cy="356400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1620000" y="5652000"/>
            <a:ext cx="5400000" cy="364428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4"/>
          <a:stretch/>
        </p:blipFill>
        <p:spPr>
          <a:xfrm>
            <a:off x="7272000" y="5644440"/>
            <a:ext cx="5364000" cy="357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Le Parc national des Écrins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8748000" y="1944000"/>
            <a:ext cx="5760000" cy="6557400"/>
          </a:xfrm>
          <a:prstGeom prst="rect">
            <a:avLst/>
          </a:prstGeom>
          <a:ln>
            <a:noFill/>
          </a:ln>
        </p:spPr>
      </p:pic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441000" y="1980000"/>
            <a:ext cx="8056080" cy="6372000"/>
          </a:xfrm>
          <a:prstGeom prst="rect">
            <a:avLst/>
          </a:prstGeom>
          <a:ln>
            <a:noFill/>
          </a:ln>
        </p:spPr>
      </p:pic>
      <p:sp>
        <p:nvSpPr>
          <p:cNvPr id="227" name="TextShape 2"/>
          <p:cNvSpPr txBox="1"/>
          <p:nvPr/>
        </p:nvSpPr>
        <p:spPr>
          <a:xfrm>
            <a:off x="1080000" y="7128000"/>
            <a:ext cx="3240000" cy="34632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TextShape 3"/>
          <p:cNvSpPr txBox="1"/>
          <p:nvPr/>
        </p:nvSpPr>
        <p:spPr>
          <a:xfrm>
            <a:off x="2952000" y="8568000"/>
            <a:ext cx="2616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fr-FR" sz="1800" spc="-1" strike="noStrike">
                <a:latin typeface="Arial"/>
              </a:rPr>
              <a:t>PNE créé en mars 1973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u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P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c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t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d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É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c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8610840" y="2424240"/>
            <a:ext cx="6365160" cy="2183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34000"/>
              </a:lnSpc>
              <a:tabLst>
                <a:tab algn="l" pos="0"/>
              </a:tabLst>
            </a:pPr>
            <a:r>
              <a:rPr b="1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~ 90 agents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34000"/>
              </a:lnSpc>
              <a:tabLst>
                <a:tab algn="l" pos="0"/>
              </a:tabLst>
            </a:pPr>
            <a:r>
              <a:rPr b="1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Le pôle Système d'Informations (SI) :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34000"/>
              </a:lnSpc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- Un administrateur système, réseau et téléphonie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34000"/>
              </a:lnSpc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- 2 développeurs WEB et BDD (dont 1 MTE)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34000"/>
              </a:lnSpc>
              <a:tabLst>
                <a:tab algn="l" pos="0"/>
              </a:tabLst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"/>
              </a:rPr>
              <a:t>- Un responsable du SI / géomaticien</a:t>
            </a:r>
            <a:endParaRPr b="0" lang="fr-FR" sz="22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504000" y="2412360"/>
            <a:ext cx="7920000" cy="593964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9540000" y="4464000"/>
            <a:ext cx="2260800" cy="207288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3"/>
          <a:stretch/>
        </p:blipFill>
        <p:spPr>
          <a:xfrm>
            <a:off x="9920160" y="8083800"/>
            <a:ext cx="1293840" cy="113220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4"/>
          <a:stretch/>
        </p:blipFill>
        <p:spPr>
          <a:xfrm>
            <a:off x="11538360" y="7488360"/>
            <a:ext cx="2147760" cy="165564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5"/>
          <a:stretch/>
        </p:blipFill>
        <p:spPr>
          <a:xfrm>
            <a:off x="11466360" y="5616360"/>
            <a:ext cx="1895760" cy="143964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6"/>
          <a:stretch/>
        </p:blipFill>
        <p:spPr>
          <a:xfrm>
            <a:off x="9288000" y="6123240"/>
            <a:ext cx="1674360" cy="186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La collecte de données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10728000" y="2121840"/>
            <a:ext cx="4100760" cy="623016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864000" y="2119680"/>
            <a:ext cx="9648000" cy="62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Informatique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1656000" y="1944000"/>
            <a:ext cx="5256000" cy="728316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7042320" y="1945080"/>
            <a:ext cx="6493680" cy="4210560"/>
          </a:xfrm>
          <a:prstGeom prst="rect">
            <a:avLst/>
          </a:prstGeom>
          <a:ln>
            <a:noFill/>
          </a:ln>
        </p:spPr>
      </p:pic>
      <p:pic>
        <p:nvPicPr>
          <p:cNvPr id="243" name="" descr=""/>
          <p:cNvPicPr/>
          <p:nvPr/>
        </p:nvPicPr>
        <p:blipFill>
          <a:blip r:embed="rId3"/>
          <a:stretch/>
        </p:blipFill>
        <p:spPr>
          <a:xfrm>
            <a:off x="7344000" y="6298200"/>
            <a:ext cx="5760000" cy="370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1467000" y="336960"/>
            <a:ext cx="15775920" cy="198324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De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pr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ot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oc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ol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es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sci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en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tifi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qu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es 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va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rié</a:t>
            </a:r>
            <a:r>
              <a:rPr b="1" lang="fr-FR" sz="5400" spc="-1" strike="noStrike">
                <a:solidFill>
                  <a:srgbClr val="c8d41f"/>
                </a:solidFill>
                <a:latin typeface="Arial"/>
                <a:ea typeface="Arial"/>
              </a:rPr>
              <a:t>s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1647720" y="1944000"/>
            <a:ext cx="15776280" cy="1001520"/>
          </a:xfrm>
          <a:prstGeom prst="rect">
            <a:avLst/>
          </a:prstGeom>
          <a:noFill/>
          <a:ln>
            <a:noFill/>
          </a:ln>
        </p:spPr>
        <p:txBody>
          <a:bodyPr lIns="137160" rIns="137160" tIns="68400" bIns="68400">
            <a:noAutofit/>
          </a:bodyPr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fr-FR" sz="3200" spc="-1" strike="noStrike">
                <a:solidFill>
                  <a:srgbClr val="3b6c9e"/>
                </a:solidFill>
                <a:latin typeface="Arial"/>
                <a:ea typeface="Arial"/>
              </a:rPr>
              <a:t>Inventaires et suivis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fr-FR" sz="3200" spc="-1" strike="noStrike">
                <a:solidFill>
                  <a:srgbClr val="3b6c9e"/>
                </a:solidFill>
                <a:latin typeface="Arial"/>
                <a:ea typeface="Arial"/>
              </a:rPr>
              <a:t>Protocoles de plus en plus précis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3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fr-FR" sz="3200" spc="-1" strike="noStrike">
                <a:solidFill>
                  <a:srgbClr val="3b6c9e"/>
                </a:solidFill>
                <a:latin typeface="Arial"/>
                <a:ea typeface="Arial"/>
              </a:rPr>
              <a:t>Besoins croissants de partage des données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1924560" y="4248000"/>
            <a:ext cx="8011440" cy="537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5716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2018-04-06T08:22:50Z</dcterms:created>
  <dc:creator>AFIGEO</dc:creator>
  <dc:description/>
  <dc:language>fr-FR</dc:language>
  <cp:lastModifiedBy>Camille Monchicourt</cp:lastModifiedBy>
  <dcterms:modified xsi:type="dcterms:W3CDTF">2021-09-13T23:06:21Z</dcterms:modified>
  <cp:revision>33</cp:revision>
  <dc:subject/>
  <dc:title/>
</cp:coreProperties>
</file>